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7835" r:id="rId2"/>
    <p:sldId id="7833" r:id="rId3"/>
    <p:sldId id="7811" r:id="rId4"/>
    <p:sldId id="7821" r:id="rId5"/>
    <p:sldId id="7838" r:id="rId6"/>
    <p:sldId id="7836" r:id="rId7"/>
    <p:sldId id="7808" r:id="rId8"/>
    <p:sldId id="7816" r:id="rId9"/>
    <p:sldId id="7842" r:id="rId10"/>
    <p:sldId id="7839" r:id="rId11"/>
    <p:sldId id="7843" r:id="rId12"/>
    <p:sldId id="7841" r:id="rId13"/>
    <p:sldId id="7767" r:id="rId14"/>
    <p:sldId id="7809" r:id="rId15"/>
    <p:sldId id="7810" r:id="rId16"/>
    <p:sldId id="1142" r:id="rId17"/>
    <p:sldId id="1131" r:id="rId18"/>
    <p:sldId id="1098" r:id="rId19"/>
    <p:sldId id="1099" r:id="rId20"/>
    <p:sldId id="7817" r:id="rId21"/>
    <p:sldId id="7827" r:id="rId2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6E"/>
    <a:srgbClr val="3C403A"/>
    <a:srgbClr val="A70D70"/>
    <a:srgbClr val="5C6359"/>
    <a:srgbClr val="734371"/>
    <a:srgbClr val="B5BF15"/>
    <a:srgbClr val="7BC4C4"/>
    <a:srgbClr val="1AB5A7"/>
    <a:srgbClr val="7D8779"/>
    <a:srgbClr val="151C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8456" autoAdjust="0"/>
    <p:restoredTop sz="86481" autoAdjust="0"/>
  </p:normalViewPr>
  <p:slideViewPr>
    <p:cSldViewPr snapToGrid="0">
      <p:cViewPr varScale="1">
        <p:scale>
          <a:sx n="72" d="100"/>
          <a:sy n="72" d="100"/>
        </p:scale>
        <p:origin x="924" y="2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4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paredes\Desktop\Exportaciones%20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paredes\Desktop\Exportaciones%20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paredes\Desktop\Planilla_Regional_Mayo_2020.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paredes\Desktop\Planilla_Regional_Mayo_2020.xlsb"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205371011596898E-2"/>
          <c:y val="7.8531765463424996E-2"/>
          <c:w val="0.96958925797680617"/>
          <c:h val="0.84993742999376309"/>
        </c:manualLayout>
      </c:layout>
      <c:barChart>
        <c:barDir val="col"/>
        <c:grouping val="clustered"/>
        <c:varyColors val="0"/>
        <c:ser>
          <c:idx val="0"/>
          <c:order val="0"/>
          <c:tx>
            <c:strRef>
              <c:f>Hoja3!$E$3</c:f>
              <c:strCache>
                <c:ptCount val="1"/>
                <c:pt idx="0">
                  <c:v>2019</c:v>
                </c:pt>
              </c:strCache>
            </c:strRef>
          </c:tx>
          <c:spPr>
            <a:solidFill>
              <a:srgbClr val="00586E"/>
            </a:solidFill>
            <a:ln>
              <a:noFill/>
            </a:ln>
            <a:effectLst>
              <a:outerShdw blurRad="50800" dist="38100" dir="8100000" algn="tr" rotWithShape="0">
                <a:prstClr val="black">
                  <a:alpha val="40000"/>
                </a:prstClr>
              </a:outerShdw>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Hoja3!$D$4:$D$6</c:f>
              <c:strCache>
                <c:ptCount val="3"/>
                <c:pt idx="0">
                  <c:v>Intercambio Comercial</c:v>
                </c:pt>
                <c:pt idx="1">
                  <c:v>Exportaciones</c:v>
                </c:pt>
                <c:pt idx="2">
                  <c:v>Importaciones </c:v>
                </c:pt>
              </c:strCache>
            </c:strRef>
          </c:cat>
          <c:val>
            <c:numRef>
              <c:f>Hoja3!$E$4:$E$6</c:f>
              <c:numCache>
                <c:formatCode>#,##0</c:formatCode>
                <c:ptCount val="3"/>
                <c:pt idx="0">
                  <c:v>82094</c:v>
                </c:pt>
                <c:pt idx="1">
                  <c:v>41153</c:v>
                </c:pt>
                <c:pt idx="2">
                  <c:v>40941</c:v>
                </c:pt>
              </c:numCache>
            </c:numRef>
          </c:val>
          <c:extLst>
            <c:ext xmlns:c16="http://schemas.microsoft.com/office/drawing/2014/chart" uri="{C3380CC4-5D6E-409C-BE32-E72D297353CC}">
              <c16:uniqueId val="{00000000-E0CD-40E6-A516-FA7FF10FD904}"/>
            </c:ext>
          </c:extLst>
        </c:ser>
        <c:ser>
          <c:idx val="1"/>
          <c:order val="1"/>
          <c:tx>
            <c:strRef>
              <c:f>Hoja3!$F$3</c:f>
              <c:strCache>
                <c:ptCount val="1"/>
                <c:pt idx="0">
                  <c:v>2020</c:v>
                </c:pt>
              </c:strCache>
            </c:strRef>
          </c:tx>
          <c:spPr>
            <a:solidFill>
              <a:srgbClr val="7BC4C4"/>
            </a:solidFill>
            <a:ln>
              <a:noFill/>
            </a:ln>
            <a:effectLst>
              <a:outerShdw blurRad="50800" dist="38100" dir="8100000" algn="tr" rotWithShape="0">
                <a:prstClr val="black">
                  <a:alpha val="40000"/>
                </a:prstClr>
              </a:outerShdw>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Hoja3!$D$4:$D$6</c:f>
              <c:strCache>
                <c:ptCount val="3"/>
                <c:pt idx="0">
                  <c:v>Intercambio Comercial</c:v>
                </c:pt>
                <c:pt idx="1">
                  <c:v>Exportaciones</c:v>
                </c:pt>
                <c:pt idx="2">
                  <c:v>Importaciones </c:v>
                </c:pt>
              </c:strCache>
            </c:strRef>
          </c:cat>
          <c:val>
            <c:numRef>
              <c:f>Hoja3!$F$4:$F$6</c:f>
              <c:numCache>
                <c:formatCode>#,##0</c:formatCode>
                <c:ptCount val="3"/>
                <c:pt idx="0">
                  <c:v>71829</c:v>
                </c:pt>
                <c:pt idx="1">
                  <c:v>38729</c:v>
                </c:pt>
                <c:pt idx="2">
                  <c:v>33100</c:v>
                </c:pt>
              </c:numCache>
            </c:numRef>
          </c:val>
          <c:extLst>
            <c:ext xmlns:c16="http://schemas.microsoft.com/office/drawing/2014/chart" uri="{C3380CC4-5D6E-409C-BE32-E72D297353CC}">
              <c16:uniqueId val="{00000001-E0CD-40E6-A516-FA7FF10FD904}"/>
            </c:ext>
          </c:extLst>
        </c:ser>
        <c:dLbls>
          <c:dLblPos val="outEnd"/>
          <c:showLegendKey val="0"/>
          <c:showVal val="1"/>
          <c:showCatName val="0"/>
          <c:showSerName val="0"/>
          <c:showPercent val="0"/>
          <c:showBubbleSize val="0"/>
        </c:dLbls>
        <c:gapWidth val="444"/>
        <c:overlap val="-90"/>
        <c:axId val="1309209392"/>
        <c:axId val="1515467088"/>
      </c:barChart>
      <c:catAx>
        <c:axId val="13092093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cap="all" spc="120" normalizeH="0" baseline="0">
                <a:solidFill>
                  <a:schemeClr val="tx1"/>
                </a:solidFill>
                <a:latin typeface="+mn-lt"/>
                <a:ea typeface="+mn-ea"/>
                <a:cs typeface="+mn-cs"/>
              </a:defRPr>
            </a:pPr>
            <a:endParaRPr lang="es-CL"/>
          </a:p>
        </c:txPr>
        <c:crossAx val="1515467088"/>
        <c:crosses val="autoZero"/>
        <c:auto val="1"/>
        <c:lblAlgn val="ctr"/>
        <c:lblOffset val="100"/>
        <c:noMultiLvlLbl val="0"/>
      </c:catAx>
      <c:valAx>
        <c:axId val="1515467088"/>
        <c:scaling>
          <c:orientation val="minMax"/>
        </c:scaling>
        <c:delete val="1"/>
        <c:axPos val="l"/>
        <c:numFmt formatCode="#,##0" sourceLinked="1"/>
        <c:majorTickMark val="none"/>
        <c:minorTickMark val="none"/>
        <c:tickLblPos val="nextTo"/>
        <c:crossAx val="1309209392"/>
        <c:crosses val="autoZero"/>
        <c:crossBetween val="between"/>
      </c:valAx>
      <c:spPr>
        <a:noFill/>
        <a:ln>
          <a:noFill/>
        </a:ln>
        <a:effectLst/>
      </c:spPr>
    </c:plotArea>
    <c:legend>
      <c:legendPos val="t"/>
      <c:layout>
        <c:manualLayout>
          <c:xMode val="edge"/>
          <c:yMode val="edge"/>
          <c:x val="0.84763521651000706"/>
          <c:y val="2.518602812543231E-2"/>
          <c:w val="0.12363300741253497"/>
          <c:h val="7.812554680664918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Hoja2!$P$28</c:f>
              <c:strCache>
                <c:ptCount val="1"/>
                <c:pt idx="0">
                  <c:v>2019</c:v>
                </c:pt>
              </c:strCache>
            </c:strRef>
          </c:tx>
          <c:spPr>
            <a:solidFill>
              <a:srgbClr val="005864"/>
            </a:solidFill>
            <a:ln>
              <a:noFill/>
            </a:ln>
            <a:effectLst>
              <a:outerShdw blurRad="50800" dist="38100" dir="8100000" algn="tr" rotWithShape="0">
                <a:prstClr val="black">
                  <a:alpha val="40000"/>
                </a:prstClr>
              </a:outerShdw>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Hoja2!$O$29:$O$35</c:f>
              <c:strCache>
                <c:ptCount val="7"/>
                <c:pt idx="0">
                  <c:v>Enero</c:v>
                </c:pt>
                <c:pt idx="1">
                  <c:v>Febero</c:v>
                </c:pt>
                <c:pt idx="2">
                  <c:v>Marzo</c:v>
                </c:pt>
                <c:pt idx="3">
                  <c:v>Abril</c:v>
                </c:pt>
                <c:pt idx="4">
                  <c:v>Mayo </c:v>
                </c:pt>
                <c:pt idx="5">
                  <c:v>Junio</c:v>
                </c:pt>
                <c:pt idx="6">
                  <c:v>Julio</c:v>
                </c:pt>
              </c:strCache>
            </c:strRef>
          </c:cat>
          <c:val>
            <c:numRef>
              <c:f>Hoja2!$P$29:$P$35</c:f>
              <c:numCache>
                <c:formatCode>#,##0</c:formatCode>
                <c:ptCount val="7"/>
                <c:pt idx="0">
                  <c:v>6714.6011895372158</c:v>
                </c:pt>
                <c:pt idx="1">
                  <c:v>5445.781469703973</c:v>
                </c:pt>
                <c:pt idx="2">
                  <c:v>6091.1314161925402</c:v>
                </c:pt>
                <c:pt idx="3">
                  <c:v>5716.1811540708804</c:v>
                </c:pt>
                <c:pt idx="4">
                  <c:v>6167.2399720938593</c:v>
                </c:pt>
                <c:pt idx="5">
                  <c:v>5293.9364108986783</c:v>
                </c:pt>
                <c:pt idx="6">
                  <c:v>5724.5357915488494</c:v>
                </c:pt>
              </c:numCache>
            </c:numRef>
          </c:val>
          <c:extLst>
            <c:ext xmlns:c16="http://schemas.microsoft.com/office/drawing/2014/chart" uri="{C3380CC4-5D6E-409C-BE32-E72D297353CC}">
              <c16:uniqueId val="{00000000-D35B-463D-8C2C-A3589888FFD7}"/>
            </c:ext>
          </c:extLst>
        </c:ser>
        <c:ser>
          <c:idx val="1"/>
          <c:order val="1"/>
          <c:tx>
            <c:strRef>
              <c:f>Hoja2!$Q$28</c:f>
              <c:strCache>
                <c:ptCount val="1"/>
                <c:pt idx="0">
                  <c:v>2020</c:v>
                </c:pt>
              </c:strCache>
            </c:strRef>
          </c:tx>
          <c:spPr>
            <a:solidFill>
              <a:srgbClr val="B5BF15"/>
            </a:solidFill>
            <a:ln>
              <a:noFill/>
            </a:ln>
            <a:effectLst>
              <a:outerShdw blurRad="50800" dist="38100" dir="8100000" algn="tr" rotWithShape="0">
                <a:prstClr val="black">
                  <a:alpha val="40000"/>
                </a:prstClr>
              </a:outerShdw>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Hoja2!$O$29:$O$35</c:f>
              <c:strCache>
                <c:ptCount val="7"/>
                <c:pt idx="0">
                  <c:v>Enero</c:v>
                </c:pt>
                <c:pt idx="1">
                  <c:v>Febero</c:v>
                </c:pt>
                <c:pt idx="2">
                  <c:v>Marzo</c:v>
                </c:pt>
                <c:pt idx="3">
                  <c:v>Abril</c:v>
                </c:pt>
                <c:pt idx="4">
                  <c:v>Mayo </c:v>
                </c:pt>
                <c:pt idx="5">
                  <c:v>Junio</c:v>
                </c:pt>
                <c:pt idx="6">
                  <c:v>Julio</c:v>
                </c:pt>
              </c:strCache>
            </c:strRef>
          </c:cat>
          <c:val>
            <c:numRef>
              <c:f>Hoja2!$Q$29:$Q$35</c:f>
              <c:numCache>
                <c:formatCode>#,##0</c:formatCode>
                <c:ptCount val="7"/>
                <c:pt idx="0">
                  <c:v>6464.8343147024916</c:v>
                </c:pt>
                <c:pt idx="1">
                  <c:v>4878.2389208054055</c:v>
                </c:pt>
                <c:pt idx="2">
                  <c:v>5546.4690172912142</c:v>
                </c:pt>
                <c:pt idx="3">
                  <c:v>5354.2254391817532</c:v>
                </c:pt>
                <c:pt idx="4">
                  <c:v>5230.4524395814105</c:v>
                </c:pt>
                <c:pt idx="5">
                  <c:v>5413.7595688471201</c:v>
                </c:pt>
                <c:pt idx="6">
                  <c:v>5841.1702443786089</c:v>
                </c:pt>
              </c:numCache>
            </c:numRef>
          </c:val>
          <c:extLst>
            <c:ext xmlns:c16="http://schemas.microsoft.com/office/drawing/2014/chart" uri="{C3380CC4-5D6E-409C-BE32-E72D297353CC}">
              <c16:uniqueId val="{00000001-D35B-463D-8C2C-A3589888FFD7}"/>
            </c:ext>
          </c:extLst>
        </c:ser>
        <c:dLbls>
          <c:dLblPos val="outEnd"/>
          <c:showLegendKey val="0"/>
          <c:showVal val="1"/>
          <c:showCatName val="0"/>
          <c:showSerName val="0"/>
          <c:showPercent val="0"/>
          <c:showBubbleSize val="0"/>
        </c:dLbls>
        <c:gapWidth val="444"/>
        <c:overlap val="-90"/>
        <c:axId val="552126639"/>
        <c:axId val="550817663"/>
      </c:barChart>
      <c:catAx>
        <c:axId val="55212663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solidFill>
                <a:latin typeface="+mn-lt"/>
                <a:ea typeface="+mn-ea"/>
                <a:cs typeface="+mn-cs"/>
              </a:defRPr>
            </a:pPr>
            <a:endParaRPr lang="es-CL"/>
          </a:p>
        </c:txPr>
        <c:crossAx val="550817663"/>
        <c:crosses val="autoZero"/>
        <c:auto val="1"/>
        <c:lblAlgn val="ctr"/>
        <c:lblOffset val="100"/>
        <c:noMultiLvlLbl val="0"/>
      </c:catAx>
      <c:valAx>
        <c:axId val="550817663"/>
        <c:scaling>
          <c:orientation val="minMax"/>
        </c:scaling>
        <c:delete val="1"/>
        <c:axPos val="l"/>
        <c:numFmt formatCode="#,##0" sourceLinked="1"/>
        <c:majorTickMark val="none"/>
        <c:minorTickMark val="none"/>
        <c:tickLblPos val="nextTo"/>
        <c:crossAx val="552126639"/>
        <c:crosses val="autoZero"/>
        <c:crossBetween val="between"/>
      </c:valAx>
      <c:spPr>
        <a:noFill/>
        <a:ln>
          <a:noFill/>
        </a:ln>
        <a:effectLst/>
      </c:spPr>
    </c:plotArea>
    <c:legend>
      <c:legendPos val="t"/>
      <c:layout>
        <c:manualLayout>
          <c:xMode val="edge"/>
          <c:yMode val="edge"/>
          <c:x val="0.78957830271216101"/>
          <c:y val="3.2407407407407406E-2"/>
          <c:w val="0.17886492328363565"/>
          <c:h val="7.81255468066491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L"/>
        </a:p>
      </c:txPr>
    </c:legend>
    <c:plotVisOnly val="1"/>
    <c:dispBlanksAs val="gap"/>
    <c:showDLblsOverMax val="0"/>
  </c:chart>
  <c:spPr>
    <a:noFill/>
    <a:ln>
      <a:noFill/>
    </a:ln>
    <a:effectLst/>
  </c:spPr>
  <c:txPr>
    <a:bodyPr/>
    <a:lstStyle/>
    <a:p>
      <a:pPr>
        <a:defRPr sz="1200">
          <a:solidFill>
            <a:schemeClr val="tx1"/>
          </a:solidFill>
        </a:defRPr>
      </a:pPr>
      <a:endParaRPr lang="es-C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517996870109544E-2"/>
          <c:y val="0.12096774193548387"/>
          <c:w val="0.95696400625978095"/>
          <c:h val="0.78341517794146698"/>
        </c:manualLayout>
      </c:layout>
      <c:barChart>
        <c:barDir val="col"/>
        <c:grouping val="clustered"/>
        <c:varyColors val="0"/>
        <c:ser>
          <c:idx val="0"/>
          <c:order val="0"/>
          <c:tx>
            <c:strRef>
              <c:f>Hoja2!$G$5</c:f>
              <c:strCache>
                <c:ptCount val="1"/>
                <c:pt idx="0">
                  <c:v>2019</c:v>
                </c:pt>
              </c:strCache>
            </c:strRef>
          </c:tx>
          <c:spPr>
            <a:solidFill>
              <a:srgbClr val="00586E"/>
            </a:solidFill>
            <a:ln>
              <a:noFill/>
            </a:ln>
            <a:effectLst>
              <a:outerShdw blurRad="50800" dist="38100" dir="8100000" algn="tr" rotWithShape="0">
                <a:prstClr val="black">
                  <a:alpha val="40000"/>
                </a:prstClr>
              </a:outerShdw>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Hoja2!$F$6:$F$10</c:f>
              <c:strCache>
                <c:ptCount val="5"/>
                <c:pt idx="0">
                  <c:v>Pesca y Acuicultura</c:v>
                </c:pt>
                <c:pt idx="1">
                  <c:v>Agropecuarios</c:v>
                </c:pt>
                <c:pt idx="2">
                  <c:v>Minerales</c:v>
                </c:pt>
                <c:pt idx="3">
                  <c:v>Manufacturas</c:v>
                </c:pt>
                <c:pt idx="4">
                  <c:v>Servicios</c:v>
                </c:pt>
              </c:strCache>
            </c:strRef>
          </c:cat>
          <c:val>
            <c:numRef>
              <c:f>Hoja2!$G$6:$G$10</c:f>
              <c:numCache>
                <c:formatCode>_ * #,##0.0_ ;_ * \-#,##0.0_ ;_ * "-"_ ;_ @_ </c:formatCode>
                <c:ptCount val="5"/>
                <c:pt idx="0">
                  <c:v>323.78057652000007</c:v>
                </c:pt>
                <c:pt idx="1">
                  <c:v>4.293114150000001</c:v>
                </c:pt>
                <c:pt idx="2">
                  <c:v>3.2326758300000002</c:v>
                </c:pt>
                <c:pt idx="3">
                  <c:v>0.23361939000000001</c:v>
                </c:pt>
                <c:pt idx="4">
                  <c:v>8.8400000000000002E-4</c:v>
                </c:pt>
              </c:numCache>
            </c:numRef>
          </c:val>
          <c:extLst>
            <c:ext xmlns:c16="http://schemas.microsoft.com/office/drawing/2014/chart" uri="{C3380CC4-5D6E-409C-BE32-E72D297353CC}">
              <c16:uniqueId val="{00000000-8BA7-4463-A7EC-74CFDEC1926D}"/>
            </c:ext>
          </c:extLst>
        </c:ser>
        <c:dLbls>
          <c:dLblPos val="outEnd"/>
          <c:showLegendKey val="0"/>
          <c:showVal val="1"/>
          <c:showCatName val="0"/>
          <c:showSerName val="0"/>
          <c:showPercent val="0"/>
          <c:showBubbleSize val="0"/>
        </c:dLbls>
        <c:gapWidth val="444"/>
        <c:overlap val="-90"/>
        <c:axId val="362047503"/>
        <c:axId val="2051742719"/>
      </c:barChart>
      <c:catAx>
        <c:axId val="362047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cap="all" spc="120" normalizeH="0" baseline="0">
                <a:solidFill>
                  <a:schemeClr val="tx1"/>
                </a:solidFill>
                <a:latin typeface="+mn-lt"/>
                <a:ea typeface="+mn-ea"/>
                <a:cs typeface="+mn-cs"/>
              </a:defRPr>
            </a:pPr>
            <a:endParaRPr lang="es-CL"/>
          </a:p>
        </c:txPr>
        <c:crossAx val="2051742719"/>
        <c:crosses val="autoZero"/>
        <c:auto val="1"/>
        <c:lblAlgn val="ctr"/>
        <c:lblOffset val="100"/>
        <c:noMultiLvlLbl val="0"/>
      </c:catAx>
      <c:valAx>
        <c:axId val="2051742719"/>
        <c:scaling>
          <c:orientation val="minMax"/>
        </c:scaling>
        <c:delete val="1"/>
        <c:axPos val="l"/>
        <c:numFmt formatCode="_ * #,##0.0_ ;_ * \-#,##0.0_ ;_ * &quot;-&quot;_ ;_ @_ " sourceLinked="1"/>
        <c:majorTickMark val="none"/>
        <c:minorTickMark val="none"/>
        <c:tickLblPos val="nextTo"/>
        <c:crossAx val="362047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Hoja2!$H$13</c:f>
              <c:strCache>
                <c:ptCount val="1"/>
                <c:pt idx="0">
                  <c:v>2019</c:v>
                </c:pt>
              </c:strCache>
            </c:strRef>
          </c:tx>
          <c:spPr>
            <a:ln>
              <a:noFill/>
            </a:ln>
            <a:effectLst>
              <a:outerShdw blurRad="50800" dist="38100" dir="8100000" algn="tr" rotWithShape="0">
                <a:prstClr val="black">
                  <a:alpha val="40000"/>
                </a:prstClr>
              </a:outerShdw>
            </a:effectLst>
          </c:spPr>
          <c:dPt>
            <c:idx val="0"/>
            <c:bubble3D val="0"/>
            <c:spPr>
              <a:solidFill>
                <a:srgbClr val="7BC4C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A79-4DE3-B2D7-4458C91335C2}"/>
              </c:ext>
            </c:extLst>
          </c:dPt>
          <c:dPt>
            <c:idx val="1"/>
            <c:bubble3D val="0"/>
            <c:spPr>
              <a:solidFill>
                <a:srgbClr val="B5BF15"/>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A79-4DE3-B2D7-4458C91335C2}"/>
              </c:ext>
            </c:extLst>
          </c:dPt>
          <c:dPt>
            <c:idx val="2"/>
            <c:bubble3D val="0"/>
            <c:spPr>
              <a:solidFill>
                <a:srgbClr val="A70D70"/>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A79-4DE3-B2D7-4458C91335C2}"/>
              </c:ext>
            </c:extLst>
          </c:dPt>
          <c:dPt>
            <c:idx val="3"/>
            <c:bubble3D val="0"/>
            <c:spPr>
              <a:solidFill>
                <a:srgbClr val="3C403A"/>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A79-4DE3-B2D7-4458C91335C2}"/>
              </c:ext>
            </c:extLst>
          </c:dPt>
          <c:dPt>
            <c:idx val="4"/>
            <c:bubble3D val="0"/>
            <c:spPr>
              <a:solidFill>
                <a:srgbClr val="73437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9-2A79-4DE3-B2D7-4458C91335C2}"/>
              </c:ext>
            </c:extLst>
          </c:dPt>
          <c:dPt>
            <c:idx val="5"/>
            <c:bubble3D val="0"/>
            <c:spPr>
              <a:solidFill>
                <a:srgbClr val="00B050"/>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B-2A79-4DE3-B2D7-4458C91335C2}"/>
              </c:ext>
            </c:extLst>
          </c:dPt>
          <c:dPt>
            <c:idx val="6"/>
            <c:bubble3D val="0"/>
            <c:spPr>
              <a:solidFill>
                <a:srgbClr val="FFC000"/>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D-2A79-4DE3-B2D7-4458C91335C2}"/>
              </c:ext>
            </c:extLst>
          </c:dPt>
          <c:dLbls>
            <c:dLbl>
              <c:idx val="0"/>
              <c:layout>
                <c:manualLayout>
                  <c:x val="0.13888888888888878"/>
                  <c:y val="-9.2592592592593021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A79-4DE3-B2D7-4458C91335C2}"/>
                </c:ext>
              </c:extLst>
            </c:dLbl>
            <c:dLbl>
              <c:idx val="1"/>
              <c:layout>
                <c:manualLayout>
                  <c:x val="-0.1111111111111111"/>
                  <c:y val="6.94444444444444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A79-4DE3-B2D7-4458C91335C2}"/>
                </c:ext>
              </c:extLst>
            </c:dLbl>
            <c:dLbl>
              <c:idx val="2"/>
              <c:layout>
                <c:manualLayout>
                  <c:x val="-0.10555555555555556"/>
                  <c:y val="4.2437781360066642E-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A79-4DE3-B2D7-4458C91335C2}"/>
                </c:ext>
              </c:extLst>
            </c:dLbl>
            <c:dLbl>
              <c:idx val="3"/>
              <c:layout>
                <c:manualLayout>
                  <c:x val="-8.6485048419708457E-2"/>
                  <c:y val="-9.535253567923568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A79-4DE3-B2D7-4458C91335C2}"/>
                </c:ext>
              </c:extLst>
            </c:dLbl>
            <c:dLbl>
              <c:idx val="4"/>
              <c:layout>
                <c:manualLayout>
                  <c:x val="-4.2414600404384419E-2"/>
                  <c:y val="-9.309708772303217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A79-4DE3-B2D7-4458C91335C2}"/>
                </c:ext>
              </c:extLst>
            </c:dLbl>
            <c:dLbl>
              <c:idx val="5"/>
              <c:layout>
                <c:manualLayout>
                  <c:x val="-1.7565889822993154E-2"/>
                  <c:y val="-8.796306149716812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A79-4DE3-B2D7-4458C91335C2}"/>
                </c:ext>
              </c:extLst>
            </c:dLbl>
            <c:dLbl>
              <c:idx val="6"/>
              <c:layout>
                <c:manualLayout>
                  <c:x val="1.9444444444444445E-2"/>
                  <c:y val="-9.259259259259258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A79-4DE3-B2D7-4458C91335C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CL"/>
              </a:p>
            </c:txPr>
            <c:showLegendKey val="0"/>
            <c:showVal val="0"/>
            <c:showCatName val="1"/>
            <c:showSerName val="0"/>
            <c:showPercent val="1"/>
            <c:showBubbleSize val="0"/>
            <c:showLeaderLines val="0"/>
            <c:extLst>
              <c:ext xmlns:c15="http://schemas.microsoft.com/office/drawing/2012/chart" uri="{CE6537A1-D6FC-4f65-9D91-7224C49458BB}"/>
            </c:extLst>
          </c:dLbls>
          <c:cat>
            <c:strRef>
              <c:f>Hoja2!$F$14:$F$20</c:f>
              <c:strCache>
                <c:ptCount val="7"/>
                <c:pt idx="0">
                  <c:v>Mercosur</c:v>
                </c:pt>
                <c:pt idx="1">
                  <c:v>EE.UU.</c:v>
                </c:pt>
                <c:pt idx="2">
                  <c:v>UE</c:v>
                </c:pt>
                <c:pt idx="3">
                  <c:v>Resto</c:v>
                </c:pt>
                <c:pt idx="4">
                  <c:v>Japón</c:v>
                </c:pt>
                <c:pt idx="5">
                  <c:v>AP</c:v>
                </c:pt>
                <c:pt idx="6">
                  <c:v>China</c:v>
                </c:pt>
              </c:strCache>
            </c:strRef>
          </c:cat>
          <c:val>
            <c:numRef>
              <c:f>Hoja2!$H$14:$H$20</c:f>
              <c:numCache>
                <c:formatCode>0%</c:formatCode>
                <c:ptCount val="7"/>
                <c:pt idx="0">
                  <c:v>0.35938782370792666</c:v>
                </c:pt>
                <c:pt idx="1">
                  <c:v>0.35403832067203128</c:v>
                </c:pt>
                <c:pt idx="2">
                  <c:v>0.15621472612768256</c:v>
                </c:pt>
                <c:pt idx="3">
                  <c:v>7.0000000000000007E-2</c:v>
                </c:pt>
                <c:pt idx="4" formatCode="0.0%">
                  <c:v>2.5342768518366091E-2</c:v>
                </c:pt>
                <c:pt idx="5">
                  <c:v>2.3424991834571553E-2</c:v>
                </c:pt>
                <c:pt idx="6" formatCode="0.0%">
                  <c:v>1.5838307240197008E-2</c:v>
                </c:pt>
              </c:numCache>
            </c:numRef>
          </c:val>
          <c:extLst>
            <c:ext xmlns:c16="http://schemas.microsoft.com/office/drawing/2014/chart" uri="{C3380CC4-5D6E-409C-BE32-E72D297353CC}">
              <c16:uniqueId val="{0000000E-2A79-4DE3-B2D7-4458C91335C2}"/>
            </c:ext>
          </c:extLst>
        </c:ser>
        <c:dLbls>
          <c:showLegendKey val="0"/>
          <c:showVal val="0"/>
          <c:showCatName val="1"/>
          <c:showSerName val="0"/>
          <c:showPercent val="1"/>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713612119189597E-2"/>
          <c:y val="9.9116034312414406E-2"/>
          <c:w val="0.90657277576162076"/>
          <c:h val="0.83059658613919518"/>
        </c:manualLayout>
      </c:layout>
      <c:barChart>
        <c:barDir val="col"/>
        <c:grouping val="clustered"/>
        <c:varyColors val="0"/>
        <c:ser>
          <c:idx val="1"/>
          <c:order val="0"/>
          <c:tx>
            <c:strRef>
              <c:f>Hoja1!$G$1</c:f>
              <c:strCache>
                <c:ptCount val="1"/>
                <c:pt idx="0">
                  <c:v>SumaDeFOB</c:v>
                </c:pt>
              </c:strCache>
            </c:strRef>
          </c:tx>
          <c:spPr>
            <a:solidFill>
              <a:schemeClr val="accent2"/>
            </a:solidFill>
            <a:ln>
              <a:noFill/>
            </a:ln>
            <a:effectLst>
              <a:outerShdw blurRad="50800" dist="38100" dir="8100000" algn="tr" rotWithShape="0">
                <a:prstClr val="black">
                  <a:alpha val="40000"/>
                </a:prstClr>
              </a:outerShdw>
            </a:effectLst>
          </c:spPr>
          <c:invertIfNegative val="0"/>
          <c:dPt>
            <c:idx val="0"/>
            <c:invertIfNegative val="0"/>
            <c:bubble3D val="0"/>
            <c:spPr>
              <a:solidFill>
                <a:srgbClr val="1AB5A7"/>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4569-4780-9EFF-53F0B8A4B55E}"/>
              </c:ext>
            </c:extLst>
          </c:dPt>
          <c:dPt>
            <c:idx val="1"/>
            <c:invertIfNegative val="0"/>
            <c:bubble3D val="0"/>
            <c:spPr>
              <a:solidFill>
                <a:srgbClr val="A70D70"/>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4569-4780-9EFF-53F0B8A4B55E}"/>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Hoja1!$F$2:$F$3</c:f>
              <c:strCache>
                <c:ptCount val="2"/>
                <c:pt idx="0">
                  <c:v>ENE-JUL 2019</c:v>
                </c:pt>
                <c:pt idx="1">
                  <c:v>ENE-JUL 2020</c:v>
                </c:pt>
              </c:strCache>
            </c:strRef>
          </c:cat>
          <c:val>
            <c:numRef>
              <c:f>Hoja1!$G$2:$G$3</c:f>
              <c:numCache>
                <c:formatCode>_-* #,##0_-;\-* #,##0_-;_-* "-"??_-;_-@_-</c:formatCode>
                <c:ptCount val="2"/>
                <c:pt idx="0">
                  <c:v>200.00837983000002</c:v>
                </c:pt>
                <c:pt idx="1">
                  <c:v>117.67684522</c:v>
                </c:pt>
              </c:numCache>
            </c:numRef>
          </c:val>
          <c:extLst>
            <c:ext xmlns:c16="http://schemas.microsoft.com/office/drawing/2014/chart" uri="{C3380CC4-5D6E-409C-BE32-E72D297353CC}">
              <c16:uniqueId val="{00000004-4569-4780-9EFF-53F0B8A4B55E}"/>
            </c:ext>
          </c:extLst>
        </c:ser>
        <c:dLbls>
          <c:dLblPos val="outEnd"/>
          <c:showLegendKey val="0"/>
          <c:showVal val="1"/>
          <c:showCatName val="0"/>
          <c:showSerName val="0"/>
          <c:showPercent val="0"/>
          <c:showBubbleSize val="0"/>
        </c:dLbls>
        <c:gapWidth val="444"/>
        <c:overlap val="-90"/>
        <c:axId val="1443973807"/>
        <c:axId val="1357177055"/>
      </c:barChart>
      <c:catAx>
        <c:axId val="14439738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cap="all" spc="120" normalizeH="0" baseline="0">
                <a:solidFill>
                  <a:schemeClr val="tx1"/>
                </a:solidFill>
                <a:latin typeface="+mn-lt"/>
                <a:ea typeface="+mn-ea"/>
                <a:cs typeface="+mn-cs"/>
              </a:defRPr>
            </a:pPr>
            <a:endParaRPr lang="es-CL"/>
          </a:p>
        </c:txPr>
        <c:crossAx val="1357177055"/>
        <c:crosses val="autoZero"/>
        <c:auto val="1"/>
        <c:lblAlgn val="ctr"/>
        <c:lblOffset val="100"/>
        <c:noMultiLvlLbl val="0"/>
      </c:catAx>
      <c:valAx>
        <c:axId val="1357177055"/>
        <c:scaling>
          <c:orientation val="minMax"/>
          <c:min val="0"/>
        </c:scaling>
        <c:delete val="1"/>
        <c:axPos val="l"/>
        <c:numFmt formatCode="_-* #,##0_-;\-* #,##0_-;_-* &quot;-&quot;??_-;_-@_-" sourceLinked="1"/>
        <c:majorTickMark val="out"/>
        <c:minorTickMark val="none"/>
        <c:tickLblPos val="nextTo"/>
        <c:crossAx val="14439738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858135535528506"/>
          <c:y val="2.6963318499326303E-2"/>
          <c:w val="0.56207428770361012"/>
          <c:h val="0.94852457377401345"/>
        </c:manualLayout>
      </c:layout>
      <c:barChart>
        <c:barDir val="bar"/>
        <c:grouping val="clustered"/>
        <c:varyColors val="0"/>
        <c:ser>
          <c:idx val="0"/>
          <c:order val="0"/>
          <c:tx>
            <c:strRef>
              <c:f>slide_9!$V$2</c:f>
              <c:strCache>
                <c:ptCount val="1"/>
                <c:pt idx="0">
                  <c:v>Ene - Jul 2019</c:v>
                </c:pt>
              </c:strCache>
            </c:strRef>
          </c:tx>
          <c:spPr>
            <a:solidFill>
              <a:srgbClr val="A70D7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slide_9!$U$3:$U$17</c:f>
              <c:strCache>
                <c:ptCount val="15"/>
                <c:pt idx="0">
                  <c:v>Peras frescas</c:v>
                </c:pt>
                <c:pt idx="1">
                  <c:v>Pulpa y mermelada de frutas</c:v>
                </c:pt>
                <c:pt idx="2">
                  <c:v>Espárragos congelados</c:v>
                </c:pt>
                <c:pt idx="3">
                  <c:v>Arándanos congelados</c:v>
                </c:pt>
                <c:pt idx="4">
                  <c:v>Envases plásticos</c:v>
                </c:pt>
                <c:pt idx="5">
                  <c:v>Harinas de pescado y crustáceo</c:v>
                </c:pt>
                <c:pt idx="6">
                  <c:v>Congrio</c:v>
                </c:pt>
                <c:pt idx="7">
                  <c:v>Erizos de mar</c:v>
                </c:pt>
                <c:pt idx="8">
                  <c:v>Cojinoba</c:v>
                </c:pt>
                <c:pt idx="9">
                  <c:v>Reineta</c:v>
                </c:pt>
                <c:pt idx="10">
                  <c:v>Pescados (otros)</c:v>
                </c:pt>
                <c:pt idx="11">
                  <c:v>Cerezas frescas</c:v>
                </c:pt>
                <c:pt idx="12">
                  <c:v>Otra minería</c:v>
                </c:pt>
                <c:pt idx="13">
                  <c:v>Merluzas</c:v>
                </c:pt>
                <c:pt idx="14">
                  <c:v>Salmón y trucha</c:v>
                </c:pt>
              </c:strCache>
            </c:strRef>
          </c:cat>
          <c:val>
            <c:numRef>
              <c:f>slide_9!$V$3:$V$17</c:f>
              <c:numCache>
                <c:formatCode>_(* #,##0.00_);_(* \(#,##0.00\);_(* "-"??_);_(@_)</c:formatCode>
                <c:ptCount val="15"/>
                <c:pt idx="0">
                  <c:v>0</c:v>
                </c:pt>
                <c:pt idx="1">
                  <c:v>0</c:v>
                </c:pt>
                <c:pt idx="2">
                  <c:v>0</c:v>
                </c:pt>
                <c:pt idx="3">
                  <c:v>0</c:v>
                </c:pt>
                <c:pt idx="4">
                  <c:v>0</c:v>
                </c:pt>
                <c:pt idx="5">
                  <c:v>5.0380270000000005E-2</c:v>
                </c:pt>
                <c:pt idx="6">
                  <c:v>0.54036912999999998</c:v>
                </c:pt>
                <c:pt idx="7">
                  <c:v>0</c:v>
                </c:pt>
                <c:pt idx="8">
                  <c:v>0.38067580000000001</c:v>
                </c:pt>
                <c:pt idx="9">
                  <c:v>0.83552610999999999</c:v>
                </c:pt>
                <c:pt idx="10">
                  <c:v>1.5030950999999999</c:v>
                </c:pt>
                <c:pt idx="11">
                  <c:v>3.5037071600000003</c:v>
                </c:pt>
                <c:pt idx="12">
                  <c:v>1.96078094</c:v>
                </c:pt>
                <c:pt idx="13">
                  <c:v>12.468761779999998</c:v>
                </c:pt>
                <c:pt idx="14">
                  <c:v>177.05836628000003</c:v>
                </c:pt>
              </c:numCache>
            </c:numRef>
          </c:val>
          <c:extLst>
            <c:ext xmlns:c16="http://schemas.microsoft.com/office/drawing/2014/chart" uri="{C3380CC4-5D6E-409C-BE32-E72D297353CC}">
              <c16:uniqueId val="{00000000-52DB-4C36-953F-CABC7A305B5E}"/>
            </c:ext>
          </c:extLst>
        </c:ser>
        <c:ser>
          <c:idx val="1"/>
          <c:order val="1"/>
          <c:tx>
            <c:strRef>
              <c:f>slide_9!$W$2</c:f>
              <c:strCache>
                <c:ptCount val="1"/>
                <c:pt idx="0">
                  <c:v>Ene - Jul 2020</c:v>
                </c:pt>
              </c:strCache>
            </c:strRef>
          </c:tx>
          <c:spPr>
            <a:solidFill>
              <a:srgbClr val="73437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slide_9!$U$3:$U$17</c:f>
              <c:strCache>
                <c:ptCount val="15"/>
                <c:pt idx="0">
                  <c:v>Peras frescas</c:v>
                </c:pt>
                <c:pt idx="1">
                  <c:v>Pulpa y mermelada de frutas</c:v>
                </c:pt>
                <c:pt idx="2">
                  <c:v>Espárragos congelados</c:v>
                </c:pt>
                <c:pt idx="3">
                  <c:v>Arándanos congelados</c:v>
                </c:pt>
                <c:pt idx="4">
                  <c:v>Envases plásticos</c:v>
                </c:pt>
                <c:pt idx="5">
                  <c:v>Harinas de pescado y crustáceo</c:v>
                </c:pt>
                <c:pt idx="6">
                  <c:v>Congrio</c:v>
                </c:pt>
                <c:pt idx="7">
                  <c:v>Erizos de mar</c:v>
                </c:pt>
                <c:pt idx="8">
                  <c:v>Cojinoba</c:v>
                </c:pt>
                <c:pt idx="9">
                  <c:v>Reineta</c:v>
                </c:pt>
                <c:pt idx="10">
                  <c:v>Pescados (otros)</c:v>
                </c:pt>
                <c:pt idx="11">
                  <c:v>Cerezas frescas</c:v>
                </c:pt>
                <c:pt idx="12">
                  <c:v>Otra minería</c:v>
                </c:pt>
                <c:pt idx="13">
                  <c:v>Merluzas</c:v>
                </c:pt>
                <c:pt idx="14">
                  <c:v>Salmón y trucha</c:v>
                </c:pt>
              </c:strCache>
            </c:strRef>
          </c:cat>
          <c:val>
            <c:numRef>
              <c:f>slide_9!$W$3:$W$17</c:f>
              <c:numCache>
                <c:formatCode>_(* #,##0.00_);_(* \(#,##0.00\);_(* "-"??_);_(@_)</c:formatCode>
                <c:ptCount val="15"/>
                <c:pt idx="0">
                  <c:v>4.6432000000000001E-2</c:v>
                </c:pt>
                <c:pt idx="1">
                  <c:v>5.6112520000000006E-2</c:v>
                </c:pt>
                <c:pt idx="2">
                  <c:v>6.4953999999999998E-2</c:v>
                </c:pt>
                <c:pt idx="3">
                  <c:v>6.6244999999999998E-2</c:v>
                </c:pt>
                <c:pt idx="4">
                  <c:v>0.10773000000000001</c:v>
                </c:pt>
                <c:pt idx="5">
                  <c:v>0.17195642999999999</c:v>
                </c:pt>
                <c:pt idx="6">
                  <c:v>0.29576112999999998</c:v>
                </c:pt>
                <c:pt idx="7">
                  <c:v>0.30162526000000001</c:v>
                </c:pt>
                <c:pt idx="8">
                  <c:v>0.55748348999999997</c:v>
                </c:pt>
                <c:pt idx="9">
                  <c:v>0.64434635000000007</c:v>
                </c:pt>
                <c:pt idx="10">
                  <c:v>1.5377116399999999</c:v>
                </c:pt>
                <c:pt idx="11">
                  <c:v>3.3343369199999997</c:v>
                </c:pt>
                <c:pt idx="12">
                  <c:v>8.0334929400000004</c:v>
                </c:pt>
                <c:pt idx="13">
                  <c:v>9.5464842500000007</c:v>
                </c:pt>
                <c:pt idx="14">
                  <c:v>92.77237937000001</c:v>
                </c:pt>
              </c:numCache>
            </c:numRef>
          </c:val>
          <c:extLst>
            <c:ext xmlns:c16="http://schemas.microsoft.com/office/drawing/2014/chart" uri="{C3380CC4-5D6E-409C-BE32-E72D297353CC}">
              <c16:uniqueId val="{00000001-52DB-4C36-953F-CABC7A305B5E}"/>
            </c:ext>
          </c:extLst>
        </c:ser>
        <c:dLbls>
          <c:showLegendKey val="0"/>
          <c:showVal val="0"/>
          <c:showCatName val="0"/>
          <c:showSerName val="0"/>
          <c:showPercent val="0"/>
          <c:showBubbleSize val="0"/>
        </c:dLbls>
        <c:gapWidth val="30"/>
        <c:axId val="1443985807"/>
        <c:axId val="1449520575"/>
      </c:barChart>
      <c:catAx>
        <c:axId val="14439858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CL"/>
          </a:p>
        </c:txPr>
        <c:crossAx val="1449520575"/>
        <c:crosses val="autoZero"/>
        <c:auto val="1"/>
        <c:lblAlgn val="ctr"/>
        <c:lblOffset val="100"/>
        <c:noMultiLvlLbl val="0"/>
      </c:catAx>
      <c:valAx>
        <c:axId val="1449520575"/>
        <c:scaling>
          <c:orientation val="minMax"/>
        </c:scaling>
        <c:delete val="1"/>
        <c:axPos val="b"/>
        <c:numFmt formatCode="_(* #,##0.00_);_(* \(#,##0.00\);_(* &quot;-&quot;??_);_(@_)" sourceLinked="1"/>
        <c:majorTickMark val="none"/>
        <c:minorTickMark val="none"/>
        <c:tickLblPos val="nextTo"/>
        <c:crossAx val="1443985807"/>
        <c:crosses val="autoZero"/>
        <c:crossBetween val="between"/>
      </c:valAx>
      <c:spPr>
        <a:noFill/>
        <a:ln>
          <a:noFill/>
        </a:ln>
        <a:effectLst/>
      </c:spPr>
    </c:plotArea>
    <c:legend>
      <c:legendPos val="r"/>
      <c:layout>
        <c:manualLayout>
          <c:xMode val="edge"/>
          <c:yMode val="edge"/>
          <c:x val="0.56982964120512369"/>
          <c:y val="0.4707830151552379"/>
          <c:w val="0.22081852896761309"/>
          <c:h val="6.890903167362214E-2"/>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s-CL"/>
        </a:p>
      </c:txPr>
    </c:legend>
    <c:plotVisOnly val="1"/>
    <c:dispBlanksAs val="gap"/>
    <c:showDLblsOverMax val="0"/>
  </c:chart>
  <c:spPr>
    <a:noFill/>
    <a:ln w="9525" cap="flat" cmpd="sng" algn="ctr">
      <a:noFill/>
      <a:round/>
    </a:ln>
    <a:effectLst/>
  </c:spPr>
  <c:txPr>
    <a:bodyPr/>
    <a:lstStyle/>
    <a:p>
      <a:pPr>
        <a:defRPr/>
      </a:pPr>
      <a:endParaRPr lang="es-C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A70D70"/>
            </a:solidFill>
            <a:ln>
              <a:noFill/>
            </a:ln>
            <a:effectLst>
              <a:outerShdw blurRad="50800" dist="38100" dir="8100000" algn="tr"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slide_12!$G$2:$G$12</c:f>
              <c:strCache>
                <c:ptCount val="11"/>
                <c:pt idx="0">
                  <c:v>Arándanos frescos</c:v>
                </c:pt>
                <c:pt idx="1">
                  <c:v>Erizos de mar</c:v>
                </c:pt>
                <c:pt idx="2">
                  <c:v>Centolla</c:v>
                </c:pt>
                <c:pt idx="3">
                  <c:v>Jaibas</c:v>
                </c:pt>
                <c:pt idx="4">
                  <c:v>Cojinoba</c:v>
                </c:pt>
                <c:pt idx="5">
                  <c:v>Reineta</c:v>
                </c:pt>
                <c:pt idx="6">
                  <c:v>Congrio</c:v>
                </c:pt>
                <c:pt idx="7">
                  <c:v>Pescados (otros)</c:v>
                </c:pt>
                <c:pt idx="8">
                  <c:v>Cerezas frescas</c:v>
                </c:pt>
                <c:pt idx="9">
                  <c:v>Merluzas</c:v>
                </c:pt>
                <c:pt idx="10">
                  <c:v>Salmón y trucha</c:v>
                </c:pt>
              </c:strCache>
            </c:strRef>
          </c:cat>
          <c:val>
            <c:numRef>
              <c:f>slide_12!$H$2:$H$12</c:f>
              <c:numCache>
                <c:formatCode>_-* #,##0.0_-;\-* #,##0.0_-;_-* "-"??_-;_-@_-</c:formatCode>
                <c:ptCount val="11"/>
                <c:pt idx="0">
                  <c:v>0.27947300000000003</c:v>
                </c:pt>
                <c:pt idx="1">
                  <c:v>0.27969490999999996</c:v>
                </c:pt>
                <c:pt idx="2">
                  <c:v>0.43970189000000004</c:v>
                </c:pt>
                <c:pt idx="3">
                  <c:v>0.50620204000000002</c:v>
                </c:pt>
                <c:pt idx="4">
                  <c:v>0.59557977000000006</c:v>
                </c:pt>
                <c:pt idx="5">
                  <c:v>1.4217486099999996</c:v>
                </c:pt>
                <c:pt idx="6">
                  <c:v>2.0564216600000003</c:v>
                </c:pt>
                <c:pt idx="7">
                  <c:v>2.6253665800000001</c:v>
                </c:pt>
                <c:pt idx="8">
                  <c:v>3.5037071599999998</c:v>
                </c:pt>
                <c:pt idx="9">
                  <c:v>35.60075462999999</c:v>
                </c:pt>
                <c:pt idx="10">
                  <c:v>279.58943690999985</c:v>
                </c:pt>
              </c:numCache>
            </c:numRef>
          </c:val>
          <c:extLst>
            <c:ext xmlns:c16="http://schemas.microsoft.com/office/drawing/2014/chart" uri="{C3380CC4-5D6E-409C-BE32-E72D297353CC}">
              <c16:uniqueId val="{00000000-CACC-4209-AD47-663F30940BB8}"/>
            </c:ext>
          </c:extLst>
        </c:ser>
        <c:dLbls>
          <c:showLegendKey val="0"/>
          <c:showVal val="0"/>
          <c:showCatName val="0"/>
          <c:showSerName val="0"/>
          <c:showPercent val="0"/>
          <c:showBubbleSize val="0"/>
        </c:dLbls>
        <c:gapWidth val="182"/>
        <c:axId val="1193872783"/>
        <c:axId val="1059073743"/>
      </c:barChart>
      <c:catAx>
        <c:axId val="1193872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L"/>
          </a:p>
        </c:txPr>
        <c:crossAx val="1059073743"/>
        <c:crosses val="autoZero"/>
        <c:auto val="1"/>
        <c:lblAlgn val="ctr"/>
        <c:lblOffset val="100"/>
        <c:noMultiLvlLbl val="0"/>
      </c:catAx>
      <c:valAx>
        <c:axId val="1059073743"/>
        <c:scaling>
          <c:orientation val="minMax"/>
        </c:scaling>
        <c:delete val="1"/>
        <c:axPos val="b"/>
        <c:numFmt formatCode="_-* #,##0.0_-;\-* #,##0.0_-;_-* &quot;-&quot;??_-;_-@_-" sourceLinked="1"/>
        <c:majorTickMark val="none"/>
        <c:minorTickMark val="none"/>
        <c:tickLblPos val="nextTo"/>
        <c:crossAx val="1193872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2E9BB-C3C2-495E-9030-F646F0CF8B96}" type="datetimeFigureOut">
              <a:rPr lang="es-CL" smtClean="0"/>
              <a:t>13-08-2020</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813CB-9E5B-46BB-9091-045ECC9E6540}" type="slidenum">
              <a:rPr lang="es-CL" smtClean="0"/>
              <a:t>‹Nº›</a:t>
            </a:fld>
            <a:endParaRPr lang="es-CL"/>
          </a:p>
        </p:txBody>
      </p:sp>
    </p:spTree>
    <p:extLst>
      <p:ext uri="{BB962C8B-B14F-4D97-AF65-F5344CB8AC3E}">
        <p14:creationId xmlns:p14="http://schemas.microsoft.com/office/powerpoint/2010/main" val="107930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8D813CB-9E5B-46BB-9091-045ECC9E6540}" type="slidenum">
              <a:rPr lang="es-CL" smtClean="0"/>
              <a:t>1</a:t>
            </a:fld>
            <a:endParaRPr lang="es-CL"/>
          </a:p>
        </p:txBody>
      </p:sp>
    </p:spTree>
    <p:extLst>
      <p:ext uri="{BB962C8B-B14F-4D97-AF65-F5344CB8AC3E}">
        <p14:creationId xmlns:p14="http://schemas.microsoft.com/office/powerpoint/2010/main" val="1317962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518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2000" b="1" dirty="0">
              <a:solidFill>
                <a:srgbClr val="A70D70"/>
              </a:solidFill>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043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416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1351498-E71F-4F9B-8B6C-2DDC293ED946}" type="slidenum">
              <a:rPr lang="es-CL" smtClean="0"/>
              <a:t>13</a:t>
            </a:fld>
            <a:endParaRPr lang="es-CL"/>
          </a:p>
        </p:txBody>
      </p:sp>
    </p:spTree>
    <p:extLst>
      <p:ext uri="{BB962C8B-B14F-4D97-AF65-F5344CB8AC3E}">
        <p14:creationId xmlns:p14="http://schemas.microsoft.com/office/powerpoint/2010/main" val="2665474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545AC4EB-CBC6-46EE-9798-B78B40F50760}" type="slidenum">
              <a:rPr lang="es-CL" smtClean="0"/>
              <a:t>14</a:t>
            </a:fld>
            <a:endParaRPr lang="es-CL"/>
          </a:p>
        </p:txBody>
      </p:sp>
    </p:spTree>
    <p:extLst>
      <p:ext uri="{BB962C8B-B14F-4D97-AF65-F5344CB8AC3E}">
        <p14:creationId xmlns:p14="http://schemas.microsoft.com/office/powerpoint/2010/main" val="728685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00000"/>
              </a:lnSpc>
            </a:pPr>
            <a:endParaRPr lang="es-CL" sz="1000" dirty="0">
              <a:latin typeface="+mn-lt"/>
            </a:endParaRPr>
          </a:p>
        </p:txBody>
      </p:sp>
    </p:spTree>
    <p:extLst>
      <p:ext uri="{BB962C8B-B14F-4D97-AF65-F5344CB8AC3E}">
        <p14:creationId xmlns:p14="http://schemas.microsoft.com/office/powerpoint/2010/main" val="3879457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número de diapositiva 3"/>
          <p:cNvSpPr>
            <a:spLocks noGrp="1"/>
          </p:cNvSpPr>
          <p:nvPr>
            <p:ph type="sldNum" sz="quarter" idx="5"/>
          </p:nvPr>
        </p:nvSpPr>
        <p:spPr/>
        <p:txBody>
          <a:bodyPr/>
          <a:lstStyle/>
          <a:p>
            <a:fld id="{68D813CB-9E5B-46BB-9091-045ECC9E6540}" type="slidenum">
              <a:rPr lang="es-CL" smtClean="0"/>
              <a:t>16</a:t>
            </a:fld>
            <a:endParaRPr lang="es-CL"/>
          </a:p>
        </p:txBody>
      </p:sp>
    </p:spTree>
    <p:extLst>
      <p:ext uri="{BB962C8B-B14F-4D97-AF65-F5344CB8AC3E}">
        <p14:creationId xmlns:p14="http://schemas.microsoft.com/office/powerpoint/2010/main" val="452107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42900" y="696913"/>
            <a:ext cx="6196013" cy="3486150"/>
          </a:xfrm>
        </p:spPr>
      </p:sp>
      <p:sp>
        <p:nvSpPr>
          <p:cNvPr id="3" name="Marcador de notas 2"/>
          <p:cNvSpPr>
            <a:spLocks noGrp="1"/>
          </p:cNvSpPr>
          <p:nvPr>
            <p:ph type="body" idx="1"/>
          </p:nvPr>
        </p:nvSpPr>
        <p:spPr/>
        <p:txBody>
          <a:bodyPr/>
          <a:lstStyle/>
          <a:p>
            <a:pPr marL="171707" indent="-171707" algn="just" defTabSz="915772">
              <a:lnSpc>
                <a:spcPts val="1202"/>
              </a:lnSpc>
              <a:spcBef>
                <a:spcPts val="0"/>
              </a:spcBef>
              <a:spcAft>
                <a:spcPts val="601"/>
              </a:spcAft>
              <a:buFont typeface="Arial" panose="020B0604020202020204" pitchFamily="34" charset="0"/>
              <a:buChar char="•"/>
              <a:defRPr/>
            </a:pPr>
            <a:endParaRPr lang="es-ES" dirty="0">
              <a:solidFill>
                <a:srgbClr val="FF0000"/>
              </a:solidFill>
            </a:endParaRPr>
          </a:p>
        </p:txBody>
      </p:sp>
      <p:sp>
        <p:nvSpPr>
          <p:cNvPr id="4" name="Marcador de número de diapositiva 3"/>
          <p:cNvSpPr>
            <a:spLocks noGrp="1"/>
          </p:cNvSpPr>
          <p:nvPr>
            <p:ph type="sldNum" sz="quarter" idx="10"/>
          </p:nvPr>
        </p:nvSpPr>
        <p:spPr/>
        <p:txBody>
          <a:bodyPr/>
          <a:lstStyle/>
          <a:p>
            <a:pPr defTabSz="915772">
              <a:defRPr/>
            </a:pPr>
            <a:fld id="{D10A0531-DCE2-4437-9CBC-45F22DF0C779}" type="slidenum">
              <a:rPr lang="es-CL">
                <a:solidFill>
                  <a:prstClr val="black"/>
                </a:solidFill>
              </a:rPr>
              <a:pPr defTabSz="915772">
                <a:defRPr/>
              </a:pPr>
              <a:t>17</a:t>
            </a:fld>
            <a:endParaRPr lang="es-CL" dirty="0">
              <a:solidFill>
                <a:prstClr val="black"/>
              </a:solidFill>
            </a:endParaRPr>
          </a:p>
        </p:txBody>
      </p:sp>
    </p:spTree>
    <p:extLst>
      <p:ext uri="{BB962C8B-B14F-4D97-AF65-F5344CB8AC3E}">
        <p14:creationId xmlns:p14="http://schemas.microsoft.com/office/powerpoint/2010/main" val="1720963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marL="0" indent="0" algn="just" defTabSz="915772">
              <a:buFont typeface="Arial" panose="020B0604020202020204" pitchFamily="34" charset="0"/>
              <a:buNone/>
              <a:defRPr/>
            </a:pPr>
            <a:endParaRPr lang="es-CL" dirty="0">
              <a:solidFill>
                <a:prstClr val="black"/>
              </a:solidFill>
            </a:endParaRPr>
          </a:p>
        </p:txBody>
      </p:sp>
      <p:sp>
        <p:nvSpPr>
          <p:cNvPr id="4" name="Marcador de número de diapositiva 3"/>
          <p:cNvSpPr>
            <a:spLocks noGrp="1"/>
          </p:cNvSpPr>
          <p:nvPr>
            <p:ph type="sldNum" sz="quarter" idx="10"/>
          </p:nvPr>
        </p:nvSpPr>
        <p:spPr/>
        <p:txBody>
          <a:bodyPr/>
          <a:lstStyle/>
          <a:p>
            <a:fld id="{D17CE019-A234-4488-9AE3-4F89417AA06E}" type="slidenum">
              <a:rPr lang="es-CL" altLang="es-CL" smtClean="0"/>
              <a:pPr/>
              <a:t>18</a:t>
            </a:fld>
            <a:endParaRPr lang="es-CL" altLang="es-CL" dirty="0"/>
          </a:p>
        </p:txBody>
      </p:sp>
    </p:spTree>
    <p:extLst>
      <p:ext uri="{BB962C8B-B14F-4D97-AF65-F5344CB8AC3E}">
        <p14:creationId xmlns:p14="http://schemas.microsoft.com/office/powerpoint/2010/main" val="3696731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C477D084-03EF-46C8-B7FD-8B4785E1D456}" type="slidenum">
              <a:rPr lang="en-US" smtClean="0"/>
              <a:t>19</a:t>
            </a:fld>
            <a:endParaRPr lang="en-US"/>
          </a:p>
        </p:txBody>
      </p:sp>
    </p:spTree>
    <p:extLst>
      <p:ext uri="{BB962C8B-B14F-4D97-AF65-F5344CB8AC3E}">
        <p14:creationId xmlns:p14="http://schemas.microsoft.com/office/powerpoint/2010/main" val="2407360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8D813CB-9E5B-46BB-9091-045ECC9E6540}" type="slidenum">
              <a:rPr lang="es-CL" smtClean="0"/>
              <a:t>2</a:t>
            </a:fld>
            <a:endParaRPr lang="es-CL"/>
          </a:p>
        </p:txBody>
      </p:sp>
    </p:spTree>
    <p:extLst>
      <p:ext uri="{BB962C8B-B14F-4D97-AF65-F5344CB8AC3E}">
        <p14:creationId xmlns:p14="http://schemas.microsoft.com/office/powerpoint/2010/main" val="1317962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a:p>
            <a:endParaRPr lang="es-CL" dirty="0"/>
          </a:p>
        </p:txBody>
      </p:sp>
      <p:sp>
        <p:nvSpPr>
          <p:cNvPr id="4" name="Marcador de número de diapositiva 3"/>
          <p:cNvSpPr>
            <a:spLocks noGrp="1"/>
          </p:cNvSpPr>
          <p:nvPr>
            <p:ph type="sldNum" sz="quarter" idx="5"/>
          </p:nvPr>
        </p:nvSpPr>
        <p:spPr/>
        <p:txBody>
          <a:bodyPr/>
          <a:lstStyle/>
          <a:p>
            <a:fld id="{68D813CB-9E5B-46BB-9091-045ECC9E6540}" type="slidenum">
              <a:rPr lang="es-CL" smtClean="0"/>
              <a:t>20</a:t>
            </a:fld>
            <a:endParaRPr lang="es-CL"/>
          </a:p>
        </p:txBody>
      </p:sp>
    </p:spTree>
    <p:extLst>
      <p:ext uri="{BB962C8B-B14F-4D97-AF65-F5344CB8AC3E}">
        <p14:creationId xmlns:p14="http://schemas.microsoft.com/office/powerpoint/2010/main" val="2035386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8D813CB-9E5B-46BB-9091-045ECC9E6540}" type="slidenum">
              <a:rPr lang="es-CL" smtClean="0"/>
              <a:t>21</a:t>
            </a:fld>
            <a:endParaRPr lang="es-CL"/>
          </a:p>
        </p:txBody>
      </p:sp>
    </p:spTree>
    <p:extLst>
      <p:ext uri="{BB962C8B-B14F-4D97-AF65-F5344CB8AC3E}">
        <p14:creationId xmlns:p14="http://schemas.microsoft.com/office/powerpoint/2010/main" val="275112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676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536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663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CL" sz="1200" kern="12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719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CL" sz="1200" kern="12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89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endParaRPr lang="es-CL" sz="1200" b="1" kern="1200" dirty="0">
              <a:solidFill>
                <a:srgbClr val="00586E"/>
              </a:solidFill>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endParaRPr lang="es-CL" sz="1200" b="1" kern="1200" dirty="0">
              <a:solidFill>
                <a:srgbClr val="00586E"/>
              </a:solidFill>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endParaRPr lang="es-CL" b="1" dirty="0">
              <a:solidFill>
                <a:srgbClr val="00586E"/>
              </a:solidFill>
            </a:endParaRPr>
          </a:p>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s-CL" sz="1200" dirty="0">
              <a:solidFill>
                <a:srgbClr val="2D3338"/>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s-CL" sz="1200" dirty="0">
              <a:solidFill>
                <a:srgbClr val="2D3338"/>
              </a:solidFill>
              <a:effectLst/>
              <a:latin typeface="Calibri" panose="020F0502020204030204" pitchFamily="34" charset="0"/>
              <a:cs typeface="Calibri" panose="020F0502020204030204" pitchFamily="34" charset="0"/>
            </a:endParaRPr>
          </a:p>
          <a:p>
            <a:pPr algn="l"/>
            <a:endParaRPr lang="es-CL" sz="1200" kern="1100" baseline="0" dirty="0">
              <a:solidFill>
                <a:schemeClr val="tx1"/>
              </a:solidFill>
              <a:effectLst/>
              <a:latin typeface="+mn-lt"/>
              <a:ea typeface="+mn-ea"/>
              <a:cs typeface="+mn-cs"/>
            </a:endParaRPr>
          </a:p>
          <a:p>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62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CL" sz="1200" kern="12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458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9FA316-9F6D-498A-9829-C28756B0C17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5AFC6898-F9FD-4448-8E8C-4DF55392A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B3DDF801-3FFC-4608-A460-BB5B0E1B6663}"/>
              </a:ext>
            </a:extLst>
          </p:cNvPr>
          <p:cNvSpPr>
            <a:spLocks noGrp="1"/>
          </p:cNvSpPr>
          <p:nvPr>
            <p:ph type="dt" sz="half" idx="10"/>
          </p:nvPr>
        </p:nvSpPr>
        <p:spPr/>
        <p:txBody>
          <a:bodyPr/>
          <a:lstStyle/>
          <a:p>
            <a:fld id="{879ED139-AB4A-40BE-A063-61A5B1BDD6D7}" type="datetimeFigureOut">
              <a:rPr lang="es-CL" smtClean="0"/>
              <a:t>13-08-2020</a:t>
            </a:fld>
            <a:endParaRPr lang="es-CL"/>
          </a:p>
        </p:txBody>
      </p:sp>
      <p:sp>
        <p:nvSpPr>
          <p:cNvPr id="5" name="Marcador de pie de página 4">
            <a:extLst>
              <a:ext uri="{FF2B5EF4-FFF2-40B4-BE49-F238E27FC236}">
                <a16:creationId xmlns:a16="http://schemas.microsoft.com/office/drawing/2014/main" id="{80F55185-FA6A-4F6A-B0DD-AC5C5C0EA42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49F1D18-D760-47AF-AF24-3F383BED7143}"/>
              </a:ext>
            </a:extLst>
          </p:cNvPr>
          <p:cNvSpPr>
            <a:spLocks noGrp="1"/>
          </p:cNvSpPr>
          <p:nvPr>
            <p:ph type="sldNum" sz="quarter" idx="12"/>
          </p:nvPr>
        </p:nvSpPr>
        <p:spPr/>
        <p:txBody>
          <a:bodyPr/>
          <a:lstStyle/>
          <a:p>
            <a:fld id="{21A97704-BB54-45FA-ACDA-2AF6D30D007D}" type="slidenum">
              <a:rPr lang="es-CL" smtClean="0"/>
              <a:t>‹Nº›</a:t>
            </a:fld>
            <a:endParaRPr lang="es-CL"/>
          </a:p>
        </p:txBody>
      </p:sp>
    </p:spTree>
    <p:extLst>
      <p:ext uri="{BB962C8B-B14F-4D97-AF65-F5344CB8AC3E}">
        <p14:creationId xmlns:p14="http://schemas.microsoft.com/office/powerpoint/2010/main" val="1725060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8136D3-7F03-43CD-98C9-2EA2A490C78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025DEB73-87EC-457D-BE5D-33D8206F7B1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9992566-8E43-4548-97A3-FE2979165295}"/>
              </a:ext>
            </a:extLst>
          </p:cNvPr>
          <p:cNvSpPr>
            <a:spLocks noGrp="1"/>
          </p:cNvSpPr>
          <p:nvPr>
            <p:ph type="dt" sz="half" idx="10"/>
          </p:nvPr>
        </p:nvSpPr>
        <p:spPr/>
        <p:txBody>
          <a:bodyPr/>
          <a:lstStyle/>
          <a:p>
            <a:fld id="{879ED139-AB4A-40BE-A063-61A5B1BDD6D7}" type="datetimeFigureOut">
              <a:rPr lang="es-CL" smtClean="0"/>
              <a:t>13-08-2020</a:t>
            </a:fld>
            <a:endParaRPr lang="es-CL"/>
          </a:p>
        </p:txBody>
      </p:sp>
      <p:sp>
        <p:nvSpPr>
          <p:cNvPr id="5" name="Marcador de pie de página 4">
            <a:extLst>
              <a:ext uri="{FF2B5EF4-FFF2-40B4-BE49-F238E27FC236}">
                <a16:creationId xmlns:a16="http://schemas.microsoft.com/office/drawing/2014/main" id="{587EDDDC-7ED3-4176-86AB-206E3595163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A587013-E850-49D0-9676-6FBA11478A54}"/>
              </a:ext>
            </a:extLst>
          </p:cNvPr>
          <p:cNvSpPr>
            <a:spLocks noGrp="1"/>
          </p:cNvSpPr>
          <p:nvPr>
            <p:ph type="sldNum" sz="quarter" idx="12"/>
          </p:nvPr>
        </p:nvSpPr>
        <p:spPr/>
        <p:txBody>
          <a:bodyPr/>
          <a:lstStyle/>
          <a:p>
            <a:fld id="{21A97704-BB54-45FA-ACDA-2AF6D30D007D}" type="slidenum">
              <a:rPr lang="es-CL" smtClean="0"/>
              <a:t>‹Nº›</a:t>
            </a:fld>
            <a:endParaRPr lang="es-CL"/>
          </a:p>
        </p:txBody>
      </p:sp>
    </p:spTree>
    <p:extLst>
      <p:ext uri="{BB962C8B-B14F-4D97-AF65-F5344CB8AC3E}">
        <p14:creationId xmlns:p14="http://schemas.microsoft.com/office/powerpoint/2010/main" val="211479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7CB25E5-8710-4B34-BAFF-2092ABA7747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AF693071-DE3A-4768-9B2C-9742774A17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38A7F66-A7C9-4974-A766-2A63C719745A}"/>
              </a:ext>
            </a:extLst>
          </p:cNvPr>
          <p:cNvSpPr>
            <a:spLocks noGrp="1"/>
          </p:cNvSpPr>
          <p:nvPr>
            <p:ph type="dt" sz="half" idx="10"/>
          </p:nvPr>
        </p:nvSpPr>
        <p:spPr/>
        <p:txBody>
          <a:bodyPr/>
          <a:lstStyle/>
          <a:p>
            <a:fld id="{879ED139-AB4A-40BE-A063-61A5B1BDD6D7}" type="datetimeFigureOut">
              <a:rPr lang="es-CL" smtClean="0"/>
              <a:t>13-08-2020</a:t>
            </a:fld>
            <a:endParaRPr lang="es-CL"/>
          </a:p>
        </p:txBody>
      </p:sp>
      <p:sp>
        <p:nvSpPr>
          <p:cNvPr id="5" name="Marcador de pie de página 4">
            <a:extLst>
              <a:ext uri="{FF2B5EF4-FFF2-40B4-BE49-F238E27FC236}">
                <a16:creationId xmlns:a16="http://schemas.microsoft.com/office/drawing/2014/main" id="{ED173462-F042-41F1-8B98-94C44042CCB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F2A5523-0794-4FBE-A1A3-42ECD27960BC}"/>
              </a:ext>
            </a:extLst>
          </p:cNvPr>
          <p:cNvSpPr>
            <a:spLocks noGrp="1"/>
          </p:cNvSpPr>
          <p:nvPr>
            <p:ph type="sldNum" sz="quarter" idx="12"/>
          </p:nvPr>
        </p:nvSpPr>
        <p:spPr/>
        <p:txBody>
          <a:bodyPr/>
          <a:lstStyle/>
          <a:p>
            <a:fld id="{21A97704-BB54-45FA-ACDA-2AF6D30D007D}" type="slidenum">
              <a:rPr lang="es-CL" smtClean="0"/>
              <a:t>‹Nº›</a:t>
            </a:fld>
            <a:endParaRPr lang="es-CL"/>
          </a:p>
        </p:txBody>
      </p:sp>
    </p:spTree>
    <p:extLst>
      <p:ext uri="{BB962C8B-B14F-4D97-AF65-F5344CB8AC3E}">
        <p14:creationId xmlns:p14="http://schemas.microsoft.com/office/powerpoint/2010/main" val="1825443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915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B68FB2-607C-4112-811E-806866EE5F9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6BBE7FED-9E93-4DDF-8AE4-0B074098181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0E52BB5-7F32-47A3-A1AD-A03EA16FF4F9}"/>
              </a:ext>
            </a:extLst>
          </p:cNvPr>
          <p:cNvSpPr>
            <a:spLocks noGrp="1"/>
          </p:cNvSpPr>
          <p:nvPr>
            <p:ph type="dt" sz="half" idx="10"/>
          </p:nvPr>
        </p:nvSpPr>
        <p:spPr/>
        <p:txBody>
          <a:bodyPr/>
          <a:lstStyle/>
          <a:p>
            <a:fld id="{879ED139-AB4A-40BE-A063-61A5B1BDD6D7}" type="datetimeFigureOut">
              <a:rPr lang="es-CL" smtClean="0"/>
              <a:t>13-08-2020</a:t>
            </a:fld>
            <a:endParaRPr lang="es-CL"/>
          </a:p>
        </p:txBody>
      </p:sp>
      <p:sp>
        <p:nvSpPr>
          <p:cNvPr id="5" name="Marcador de pie de página 4">
            <a:extLst>
              <a:ext uri="{FF2B5EF4-FFF2-40B4-BE49-F238E27FC236}">
                <a16:creationId xmlns:a16="http://schemas.microsoft.com/office/drawing/2014/main" id="{1B3F2AFB-8BE4-40D0-A5D7-BBFD75FE404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7D4A3F1-8D4E-4F6B-A288-A4B5D2ED2C78}"/>
              </a:ext>
            </a:extLst>
          </p:cNvPr>
          <p:cNvSpPr>
            <a:spLocks noGrp="1"/>
          </p:cNvSpPr>
          <p:nvPr>
            <p:ph type="sldNum" sz="quarter" idx="12"/>
          </p:nvPr>
        </p:nvSpPr>
        <p:spPr/>
        <p:txBody>
          <a:bodyPr/>
          <a:lstStyle/>
          <a:p>
            <a:fld id="{21A97704-BB54-45FA-ACDA-2AF6D30D007D}" type="slidenum">
              <a:rPr lang="es-CL" smtClean="0"/>
              <a:t>‹Nº›</a:t>
            </a:fld>
            <a:endParaRPr lang="es-CL"/>
          </a:p>
        </p:txBody>
      </p:sp>
    </p:spTree>
    <p:extLst>
      <p:ext uri="{BB962C8B-B14F-4D97-AF65-F5344CB8AC3E}">
        <p14:creationId xmlns:p14="http://schemas.microsoft.com/office/powerpoint/2010/main" val="3445046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BC758F-E55A-4ABF-9D6C-ADD2BAC4B32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2431E54-2C9B-4192-B624-2C7B35000B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210EB62-A3CF-4A74-807E-8AC54FAC1E85}"/>
              </a:ext>
            </a:extLst>
          </p:cNvPr>
          <p:cNvSpPr>
            <a:spLocks noGrp="1"/>
          </p:cNvSpPr>
          <p:nvPr>
            <p:ph type="dt" sz="half" idx="10"/>
          </p:nvPr>
        </p:nvSpPr>
        <p:spPr/>
        <p:txBody>
          <a:bodyPr/>
          <a:lstStyle/>
          <a:p>
            <a:fld id="{879ED139-AB4A-40BE-A063-61A5B1BDD6D7}" type="datetimeFigureOut">
              <a:rPr lang="es-CL" smtClean="0"/>
              <a:t>13-08-2020</a:t>
            </a:fld>
            <a:endParaRPr lang="es-CL"/>
          </a:p>
        </p:txBody>
      </p:sp>
      <p:sp>
        <p:nvSpPr>
          <p:cNvPr id="5" name="Marcador de pie de página 4">
            <a:extLst>
              <a:ext uri="{FF2B5EF4-FFF2-40B4-BE49-F238E27FC236}">
                <a16:creationId xmlns:a16="http://schemas.microsoft.com/office/drawing/2014/main" id="{5D2B892C-8DD4-42BF-AAB2-C102DFC7862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C2DA7D8-C18D-473C-B720-68C570062993}"/>
              </a:ext>
            </a:extLst>
          </p:cNvPr>
          <p:cNvSpPr>
            <a:spLocks noGrp="1"/>
          </p:cNvSpPr>
          <p:nvPr>
            <p:ph type="sldNum" sz="quarter" idx="12"/>
          </p:nvPr>
        </p:nvSpPr>
        <p:spPr/>
        <p:txBody>
          <a:bodyPr/>
          <a:lstStyle/>
          <a:p>
            <a:fld id="{21A97704-BB54-45FA-ACDA-2AF6D30D007D}" type="slidenum">
              <a:rPr lang="es-CL" smtClean="0"/>
              <a:t>‹Nº›</a:t>
            </a:fld>
            <a:endParaRPr lang="es-CL"/>
          </a:p>
        </p:txBody>
      </p:sp>
    </p:spTree>
    <p:extLst>
      <p:ext uri="{BB962C8B-B14F-4D97-AF65-F5344CB8AC3E}">
        <p14:creationId xmlns:p14="http://schemas.microsoft.com/office/powerpoint/2010/main" val="3170425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593FA6-477F-41AA-A6A0-599075C7ACA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66C9E2E-6992-400E-9631-1C3B098B5C5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69DC9EB5-26B9-4153-BEA5-85F5ADF5FFB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3E6FC5E1-B207-46AE-938D-501245C50DEE}"/>
              </a:ext>
            </a:extLst>
          </p:cNvPr>
          <p:cNvSpPr>
            <a:spLocks noGrp="1"/>
          </p:cNvSpPr>
          <p:nvPr>
            <p:ph type="dt" sz="half" idx="10"/>
          </p:nvPr>
        </p:nvSpPr>
        <p:spPr/>
        <p:txBody>
          <a:bodyPr/>
          <a:lstStyle/>
          <a:p>
            <a:fld id="{879ED139-AB4A-40BE-A063-61A5B1BDD6D7}" type="datetimeFigureOut">
              <a:rPr lang="es-CL" smtClean="0"/>
              <a:t>13-08-2020</a:t>
            </a:fld>
            <a:endParaRPr lang="es-CL"/>
          </a:p>
        </p:txBody>
      </p:sp>
      <p:sp>
        <p:nvSpPr>
          <p:cNvPr id="6" name="Marcador de pie de página 5">
            <a:extLst>
              <a:ext uri="{FF2B5EF4-FFF2-40B4-BE49-F238E27FC236}">
                <a16:creationId xmlns:a16="http://schemas.microsoft.com/office/drawing/2014/main" id="{7E3AE7D0-F853-4287-BA9D-B8ECE579868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197B1AB-5099-4B36-8D97-5C64420C92AC}"/>
              </a:ext>
            </a:extLst>
          </p:cNvPr>
          <p:cNvSpPr>
            <a:spLocks noGrp="1"/>
          </p:cNvSpPr>
          <p:nvPr>
            <p:ph type="sldNum" sz="quarter" idx="12"/>
          </p:nvPr>
        </p:nvSpPr>
        <p:spPr/>
        <p:txBody>
          <a:bodyPr/>
          <a:lstStyle/>
          <a:p>
            <a:fld id="{21A97704-BB54-45FA-ACDA-2AF6D30D007D}" type="slidenum">
              <a:rPr lang="es-CL" smtClean="0"/>
              <a:t>‹Nº›</a:t>
            </a:fld>
            <a:endParaRPr lang="es-CL"/>
          </a:p>
        </p:txBody>
      </p:sp>
    </p:spTree>
    <p:extLst>
      <p:ext uri="{BB962C8B-B14F-4D97-AF65-F5344CB8AC3E}">
        <p14:creationId xmlns:p14="http://schemas.microsoft.com/office/powerpoint/2010/main" val="322199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8D3067-A1E3-4AE3-AC3E-0D432D4B8D8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83A1C6F-33F1-49E5-AA1C-7A85E292C0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839E4F8-B342-4C95-B0D7-C027747C1E0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FBEBC1E8-1103-498A-9234-CF6B168A4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DEFC4C1-E2E4-47E4-BFE5-25F428877CC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DA76AE07-B046-4E43-8895-0D2C79911436}"/>
              </a:ext>
            </a:extLst>
          </p:cNvPr>
          <p:cNvSpPr>
            <a:spLocks noGrp="1"/>
          </p:cNvSpPr>
          <p:nvPr>
            <p:ph type="dt" sz="half" idx="10"/>
          </p:nvPr>
        </p:nvSpPr>
        <p:spPr/>
        <p:txBody>
          <a:bodyPr/>
          <a:lstStyle/>
          <a:p>
            <a:fld id="{879ED139-AB4A-40BE-A063-61A5B1BDD6D7}" type="datetimeFigureOut">
              <a:rPr lang="es-CL" smtClean="0"/>
              <a:t>13-08-2020</a:t>
            </a:fld>
            <a:endParaRPr lang="es-CL"/>
          </a:p>
        </p:txBody>
      </p:sp>
      <p:sp>
        <p:nvSpPr>
          <p:cNvPr id="8" name="Marcador de pie de página 7">
            <a:extLst>
              <a:ext uri="{FF2B5EF4-FFF2-40B4-BE49-F238E27FC236}">
                <a16:creationId xmlns:a16="http://schemas.microsoft.com/office/drawing/2014/main" id="{A827CBC1-908B-4708-92DE-D9E0FFA0EDC4}"/>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ECB1A1B0-199F-4B0D-82D5-0DF66D1FCA37}"/>
              </a:ext>
            </a:extLst>
          </p:cNvPr>
          <p:cNvSpPr>
            <a:spLocks noGrp="1"/>
          </p:cNvSpPr>
          <p:nvPr>
            <p:ph type="sldNum" sz="quarter" idx="12"/>
          </p:nvPr>
        </p:nvSpPr>
        <p:spPr/>
        <p:txBody>
          <a:bodyPr/>
          <a:lstStyle/>
          <a:p>
            <a:fld id="{21A97704-BB54-45FA-ACDA-2AF6D30D007D}" type="slidenum">
              <a:rPr lang="es-CL" smtClean="0"/>
              <a:t>‹Nº›</a:t>
            </a:fld>
            <a:endParaRPr lang="es-CL"/>
          </a:p>
        </p:txBody>
      </p:sp>
    </p:spTree>
    <p:extLst>
      <p:ext uri="{BB962C8B-B14F-4D97-AF65-F5344CB8AC3E}">
        <p14:creationId xmlns:p14="http://schemas.microsoft.com/office/powerpoint/2010/main" val="4171601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77AF6C-AD1A-42D1-BE30-875D56A5AAB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9B8A9D6B-6B74-4ECE-AD29-6C8DDD5420F8}"/>
              </a:ext>
            </a:extLst>
          </p:cNvPr>
          <p:cNvSpPr>
            <a:spLocks noGrp="1"/>
          </p:cNvSpPr>
          <p:nvPr>
            <p:ph type="dt" sz="half" idx="10"/>
          </p:nvPr>
        </p:nvSpPr>
        <p:spPr/>
        <p:txBody>
          <a:bodyPr/>
          <a:lstStyle/>
          <a:p>
            <a:fld id="{879ED139-AB4A-40BE-A063-61A5B1BDD6D7}" type="datetimeFigureOut">
              <a:rPr lang="es-CL" smtClean="0"/>
              <a:t>13-08-2020</a:t>
            </a:fld>
            <a:endParaRPr lang="es-CL"/>
          </a:p>
        </p:txBody>
      </p:sp>
      <p:sp>
        <p:nvSpPr>
          <p:cNvPr id="4" name="Marcador de pie de página 3">
            <a:extLst>
              <a:ext uri="{FF2B5EF4-FFF2-40B4-BE49-F238E27FC236}">
                <a16:creationId xmlns:a16="http://schemas.microsoft.com/office/drawing/2014/main" id="{CFDF1CE8-79A0-451E-8117-67C09D37D063}"/>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7EF474F3-FB84-48E9-9538-17D4F3A63818}"/>
              </a:ext>
            </a:extLst>
          </p:cNvPr>
          <p:cNvSpPr>
            <a:spLocks noGrp="1"/>
          </p:cNvSpPr>
          <p:nvPr>
            <p:ph type="sldNum" sz="quarter" idx="12"/>
          </p:nvPr>
        </p:nvSpPr>
        <p:spPr/>
        <p:txBody>
          <a:bodyPr/>
          <a:lstStyle/>
          <a:p>
            <a:fld id="{21A97704-BB54-45FA-ACDA-2AF6D30D007D}" type="slidenum">
              <a:rPr lang="es-CL" smtClean="0"/>
              <a:t>‹Nº›</a:t>
            </a:fld>
            <a:endParaRPr lang="es-CL"/>
          </a:p>
        </p:txBody>
      </p:sp>
    </p:spTree>
    <p:extLst>
      <p:ext uri="{BB962C8B-B14F-4D97-AF65-F5344CB8AC3E}">
        <p14:creationId xmlns:p14="http://schemas.microsoft.com/office/powerpoint/2010/main" val="3136792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C226AC1-0D22-444E-8801-64958C8D63DE}"/>
              </a:ext>
            </a:extLst>
          </p:cNvPr>
          <p:cNvSpPr>
            <a:spLocks noGrp="1"/>
          </p:cNvSpPr>
          <p:nvPr>
            <p:ph type="dt" sz="half" idx="10"/>
          </p:nvPr>
        </p:nvSpPr>
        <p:spPr/>
        <p:txBody>
          <a:bodyPr/>
          <a:lstStyle/>
          <a:p>
            <a:fld id="{879ED139-AB4A-40BE-A063-61A5B1BDD6D7}" type="datetimeFigureOut">
              <a:rPr lang="es-CL" smtClean="0"/>
              <a:t>13-08-2020</a:t>
            </a:fld>
            <a:endParaRPr lang="es-CL"/>
          </a:p>
        </p:txBody>
      </p:sp>
      <p:sp>
        <p:nvSpPr>
          <p:cNvPr id="3" name="Marcador de pie de página 2">
            <a:extLst>
              <a:ext uri="{FF2B5EF4-FFF2-40B4-BE49-F238E27FC236}">
                <a16:creationId xmlns:a16="http://schemas.microsoft.com/office/drawing/2014/main" id="{523A0E25-8611-4BBE-BB1F-07162877A09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83190042-73A2-4438-A1AB-04C30ADD1708}"/>
              </a:ext>
            </a:extLst>
          </p:cNvPr>
          <p:cNvSpPr>
            <a:spLocks noGrp="1"/>
          </p:cNvSpPr>
          <p:nvPr>
            <p:ph type="sldNum" sz="quarter" idx="12"/>
          </p:nvPr>
        </p:nvSpPr>
        <p:spPr/>
        <p:txBody>
          <a:bodyPr/>
          <a:lstStyle/>
          <a:p>
            <a:fld id="{21A97704-BB54-45FA-ACDA-2AF6D30D007D}" type="slidenum">
              <a:rPr lang="es-CL" smtClean="0"/>
              <a:t>‹Nº›</a:t>
            </a:fld>
            <a:endParaRPr lang="es-CL"/>
          </a:p>
        </p:txBody>
      </p:sp>
    </p:spTree>
    <p:extLst>
      <p:ext uri="{BB962C8B-B14F-4D97-AF65-F5344CB8AC3E}">
        <p14:creationId xmlns:p14="http://schemas.microsoft.com/office/powerpoint/2010/main" val="574900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293EA2-BB8B-4C13-99B4-30B2CBF5012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B65CF2E-FEEE-4B66-A9F1-69AFC13E52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04FD143D-9699-4B04-8D2F-6D338CEFB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C62410C-5F70-46EB-8DE6-E25A38EC218C}"/>
              </a:ext>
            </a:extLst>
          </p:cNvPr>
          <p:cNvSpPr>
            <a:spLocks noGrp="1"/>
          </p:cNvSpPr>
          <p:nvPr>
            <p:ph type="dt" sz="half" idx="10"/>
          </p:nvPr>
        </p:nvSpPr>
        <p:spPr/>
        <p:txBody>
          <a:bodyPr/>
          <a:lstStyle/>
          <a:p>
            <a:fld id="{879ED139-AB4A-40BE-A063-61A5B1BDD6D7}" type="datetimeFigureOut">
              <a:rPr lang="es-CL" smtClean="0"/>
              <a:t>13-08-2020</a:t>
            </a:fld>
            <a:endParaRPr lang="es-CL"/>
          </a:p>
        </p:txBody>
      </p:sp>
      <p:sp>
        <p:nvSpPr>
          <p:cNvPr id="6" name="Marcador de pie de página 5">
            <a:extLst>
              <a:ext uri="{FF2B5EF4-FFF2-40B4-BE49-F238E27FC236}">
                <a16:creationId xmlns:a16="http://schemas.microsoft.com/office/drawing/2014/main" id="{559071BA-B516-4D75-ACE5-1441D645FE4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816BE8C-22C8-49B0-94ED-E2A183B89CA7}"/>
              </a:ext>
            </a:extLst>
          </p:cNvPr>
          <p:cNvSpPr>
            <a:spLocks noGrp="1"/>
          </p:cNvSpPr>
          <p:nvPr>
            <p:ph type="sldNum" sz="quarter" idx="12"/>
          </p:nvPr>
        </p:nvSpPr>
        <p:spPr/>
        <p:txBody>
          <a:bodyPr/>
          <a:lstStyle/>
          <a:p>
            <a:fld id="{21A97704-BB54-45FA-ACDA-2AF6D30D007D}" type="slidenum">
              <a:rPr lang="es-CL" smtClean="0"/>
              <a:t>‹Nº›</a:t>
            </a:fld>
            <a:endParaRPr lang="es-CL"/>
          </a:p>
        </p:txBody>
      </p:sp>
    </p:spTree>
    <p:extLst>
      <p:ext uri="{BB962C8B-B14F-4D97-AF65-F5344CB8AC3E}">
        <p14:creationId xmlns:p14="http://schemas.microsoft.com/office/powerpoint/2010/main" val="818558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41756F-96FA-4E24-8655-474266778C8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D32C41DE-4083-4E75-8EBA-568BE3967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12999C1D-DC6D-417B-95EA-D457412E08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AA0E4DA-310F-4771-8426-CDD58CA5100A}"/>
              </a:ext>
            </a:extLst>
          </p:cNvPr>
          <p:cNvSpPr>
            <a:spLocks noGrp="1"/>
          </p:cNvSpPr>
          <p:nvPr>
            <p:ph type="dt" sz="half" idx="10"/>
          </p:nvPr>
        </p:nvSpPr>
        <p:spPr/>
        <p:txBody>
          <a:bodyPr/>
          <a:lstStyle/>
          <a:p>
            <a:fld id="{879ED139-AB4A-40BE-A063-61A5B1BDD6D7}" type="datetimeFigureOut">
              <a:rPr lang="es-CL" smtClean="0"/>
              <a:t>13-08-2020</a:t>
            </a:fld>
            <a:endParaRPr lang="es-CL"/>
          </a:p>
        </p:txBody>
      </p:sp>
      <p:sp>
        <p:nvSpPr>
          <p:cNvPr id="6" name="Marcador de pie de página 5">
            <a:extLst>
              <a:ext uri="{FF2B5EF4-FFF2-40B4-BE49-F238E27FC236}">
                <a16:creationId xmlns:a16="http://schemas.microsoft.com/office/drawing/2014/main" id="{F1B0B28B-E4CA-4689-ACAF-B3B0D5F35FB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FDACCAD-CA6D-460A-8EE9-600C00F9ECC0}"/>
              </a:ext>
            </a:extLst>
          </p:cNvPr>
          <p:cNvSpPr>
            <a:spLocks noGrp="1"/>
          </p:cNvSpPr>
          <p:nvPr>
            <p:ph type="sldNum" sz="quarter" idx="12"/>
          </p:nvPr>
        </p:nvSpPr>
        <p:spPr/>
        <p:txBody>
          <a:bodyPr/>
          <a:lstStyle/>
          <a:p>
            <a:fld id="{21A97704-BB54-45FA-ACDA-2AF6D30D007D}" type="slidenum">
              <a:rPr lang="es-CL" smtClean="0"/>
              <a:t>‹Nº›</a:t>
            </a:fld>
            <a:endParaRPr lang="es-CL"/>
          </a:p>
        </p:txBody>
      </p:sp>
    </p:spTree>
    <p:extLst>
      <p:ext uri="{BB962C8B-B14F-4D97-AF65-F5344CB8AC3E}">
        <p14:creationId xmlns:p14="http://schemas.microsoft.com/office/powerpoint/2010/main" val="3993099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9C71EBE-2859-4778-8994-0B08FB70B9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ADAABF8-A23D-445A-AAF7-9491010CA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F2D01BE-A5CA-4AAF-B8EF-9E98A85550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ED139-AB4A-40BE-A063-61A5B1BDD6D7}" type="datetimeFigureOut">
              <a:rPr lang="es-CL" smtClean="0"/>
              <a:t>13-08-2020</a:t>
            </a:fld>
            <a:endParaRPr lang="es-CL"/>
          </a:p>
        </p:txBody>
      </p:sp>
      <p:sp>
        <p:nvSpPr>
          <p:cNvPr id="5" name="Marcador de pie de página 4">
            <a:extLst>
              <a:ext uri="{FF2B5EF4-FFF2-40B4-BE49-F238E27FC236}">
                <a16:creationId xmlns:a16="http://schemas.microsoft.com/office/drawing/2014/main" id="{0679B80F-AB53-4C5C-9D95-F46932B5C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17797674-03BC-4DEE-83A4-6632980E76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97704-BB54-45FA-ACDA-2AF6D30D007D}" type="slidenum">
              <a:rPr lang="es-CL" smtClean="0"/>
              <a:t>‹Nº›</a:t>
            </a:fld>
            <a:endParaRPr lang="es-CL"/>
          </a:p>
        </p:txBody>
      </p:sp>
    </p:spTree>
    <p:extLst>
      <p:ext uri="{BB962C8B-B14F-4D97-AF65-F5344CB8AC3E}">
        <p14:creationId xmlns:p14="http://schemas.microsoft.com/office/powerpoint/2010/main" val="2153679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chart" Target="../charts/chart6.xml"/><Relationship Id="rId4" Type="http://schemas.openxmlformats.org/officeDocument/2006/relationships/image" Target="../media/image2.png"/><Relationship Id="rId9" Type="http://schemas.openxmlformats.org/officeDocument/2006/relationships/chart" Target="../charts/chart5.xml"/></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svg"/><Relationship Id="rId10"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2.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2.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chart" Target="../charts/chart4.xml"/><Relationship Id="rId4" Type="http://schemas.openxmlformats.org/officeDocument/2006/relationships/image" Target="../media/image2.png"/><Relationship Id="rId9"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fruta&#10;&#10;Descripción generada automáticamente">
            <a:extLst>
              <a:ext uri="{FF2B5EF4-FFF2-40B4-BE49-F238E27FC236}">
                <a16:creationId xmlns:a16="http://schemas.microsoft.com/office/drawing/2014/main" id="{707F1310-478E-419E-BE36-55756DBB490A}"/>
              </a:ext>
            </a:extLst>
          </p:cNvPr>
          <p:cNvPicPr>
            <a:picLocks noChangeAspect="1"/>
          </p:cNvPicPr>
          <p:nvPr/>
        </p:nvPicPr>
        <p:blipFill rotWithShape="1">
          <a:blip r:embed="rId3">
            <a:extLst>
              <a:ext uri="{28A0092B-C50C-407E-A947-70E740481C1C}">
                <a14:useLocalDpi xmlns:a14="http://schemas.microsoft.com/office/drawing/2010/main" val="0"/>
              </a:ext>
            </a:extLst>
          </a:blip>
          <a:srcRect t="14699" b="27061"/>
          <a:stretch/>
        </p:blipFill>
        <p:spPr>
          <a:xfrm>
            <a:off x="0" y="1086761"/>
            <a:ext cx="12190665" cy="4733237"/>
          </a:xfrm>
          <a:prstGeom prst="rect">
            <a:avLst/>
          </a:prstGeom>
        </p:spPr>
      </p:pic>
      <p:sp>
        <p:nvSpPr>
          <p:cNvPr id="3" name="Rectángulo 2">
            <a:extLst>
              <a:ext uri="{FF2B5EF4-FFF2-40B4-BE49-F238E27FC236}">
                <a16:creationId xmlns:a16="http://schemas.microsoft.com/office/drawing/2014/main" id="{BAE0CE30-6F35-4BA2-863D-643369AA6C6B}"/>
              </a:ext>
            </a:extLst>
          </p:cNvPr>
          <p:cNvSpPr/>
          <p:nvPr/>
        </p:nvSpPr>
        <p:spPr>
          <a:xfrm>
            <a:off x="1335" y="5723273"/>
            <a:ext cx="12190665" cy="1134727"/>
          </a:xfrm>
          <a:prstGeom prst="rect">
            <a:avLst/>
          </a:prstGeom>
          <a:solidFill>
            <a:srgbClr val="173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117375"/>
              </a:solidFill>
            </a:endParaRPr>
          </a:p>
        </p:txBody>
      </p:sp>
      <p:pic>
        <p:nvPicPr>
          <p:cNvPr id="4" name="Imagen 3">
            <a:extLst>
              <a:ext uri="{FF2B5EF4-FFF2-40B4-BE49-F238E27FC236}">
                <a16:creationId xmlns:a16="http://schemas.microsoft.com/office/drawing/2014/main" id="{930A0A64-1017-4942-9091-F02F0259A00B}"/>
              </a:ext>
            </a:extLst>
          </p:cNvPr>
          <p:cNvPicPr>
            <a:picLocks noChangeAspect="1"/>
          </p:cNvPicPr>
          <p:nvPr/>
        </p:nvPicPr>
        <p:blipFill>
          <a:blip r:embed="rId4"/>
          <a:stretch>
            <a:fillRect/>
          </a:stretch>
        </p:blipFill>
        <p:spPr>
          <a:xfrm>
            <a:off x="5029107" y="6597352"/>
            <a:ext cx="2133785" cy="260648"/>
          </a:xfrm>
          <a:prstGeom prst="rect">
            <a:avLst/>
          </a:prstGeom>
        </p:spPr>
      </p:pic>
      <p:sp>
        <p:nvSpPr>
          <p:cNvPr id="9" name="Rectángulo 8">
            <a:extLst>
              <a:ext uri="{FF2B5EF4-FFF2-40B4-BE49-F238E27FC236}">
                <a16:creationId xmlns:a16="http://schemas.microsoft.com/office/drawing/2014/main" id="{A973EE9F-CB5D-4F52-BB8B-854D9E9A41E0}"/>
              </a:ext>
            </a:extLst>
          </p:cNvPr>
          <p:cNvSpPr/>
          <p:nvPr/>
        </p:nvSpPr>
        <p:spPr>
          <a:xfrm>
            <a:off x="1335" y="-13589"/>
            <a:ext cx="12190665" cy="1240196"/>
          </a:xfrm>
          <a:prstGeom prst="rect">
            <a:avLst/>
          </a:prstGeom>
          <a:solidFill>
            <a:srgbClr val="151C3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 name="Rectángulo 9">
            <a:extLst>
              <a:ext uri="{FF2B5EF4-FFF2-40B4-BE49-F238E27FC236}">
                <a16:creationId xmlns:a16="http://schemas.microsoft.com/office/drawing/2014/main" id="{A3988CD7-E438-4348-9886-12CF71D23AC4}"/>
              </a:ext>
            </a:extLst>
          </p:cNvPr>
          <p:cNvSpPr/>
          <p:nvPr/>
        </p:nvSpPr>
        <p:spPr>
          <a:xfrm>
            <a:off x="1335" y="1134727"/>
            <a:ext cx="12190665" cy="93738"/>
          </a:xfrm>
          <a:prstGeom prst="rect">
            <a:avLst/>
          </a:prstGeom>
          <a:solidFill>
            <a:srgbClr val="173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5" name="Gráfico 4">
            <a:extLst>
              <a:ext uri="{FF2B5EF4-FFF2-40B4-BE49-F238E27FC236}">
                <a16:creationId xmlns:a16="http://schemas.microsoft.com/office/drawing/2014/main" id="{FD34E7F1-4A4C-4342-A676-1270E67B4F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09273" y="-226110"/>
            <a:ext cx="2285264" cy="1627818"/>
          </a:xfrm>
          <a:prstGeom prst="rect">
            <a:avLst/>
          </a:prstGeom>
        </p:spPr>
      </p:pic>
      <p:sp>
        <p:nvSpPr>
          <p:cNvPr id="12" name="Cuadro de texto 3">
            <a:extLst>
              <a:ext uri="{FF2B5EF4-FFF2-40B4-BE49-F238E27FC236}">
                <a16:creationId xmlns:a16="http://schemas.microsoft.com/office/drawing/2014/main" id="{282E199B-DF09-4A80-98CB-CD4B0F136C05}"/>
              </a:ext>
            </a:extLst>
          </p:cNvPr>
          <p:cNvSpPr txBox="1"/>
          <p:nvPr/>
        </p:nvSpPr>
        <p:spPr>
          <a:xfrm>
            <a:off x="2724850" y="5819998"/>
            <a:ext cx="6742297" cy="45681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solidFill>
                  <a:schemeClr val="bg1"/>
                </a:solidFill>
                <a:ea typeface="Calibri" panose="020F0502020204030204" pitchFamily="34" charset="0"/>
                <a:cs typeface="Times New Roman" panose="02020603050405020304" pitchFamily="18" charset="0"/>
              </a:rPr>
              <a:t>RODRIGO YÁÑEZ BENÍTEZ</a:t>
            </a:r>
            <a:endParaRPr lang="es-MX" sz="1600" b="1" dirty="0">
              <a:solidFill>
                <a:schemeClr val="bg1"/>
              </a:solidFill>
              <a:ea typeface="Calibri" panose="020F0502020204030204" pitchFamily="34" charset="0"/>
              <a:cs typeface="Times New Roman" panose="02020603050405020304" pitchFamily="18" charset="0"/>
            </a:endParaRPr>
          </a:p>
          <a:p>
            <a:pPr algn="ctr">
              <a:spcAft>
                <a:spcPts val="0"/>
              </a:spcAft>
            </a:pPr>
            <a:r>
              <a:rPr lang="es-MX" sz="1400" dirty="0">
                <a:solidFill>
                  <a:schemeClr val="bg1"/>
                </a:solidFill>
                <a:cs typeface="Times New Roman" panose="02020603050405020304" pitchFamily="18" charset="0"/>
              </a:rPr>
              <a:t>SUBSECRETARIO DE RELACIONES ECONÓMICAS INTERNACIONALES</a:t>
            </a:r>
            <a:endParaRPr lang="en-US" sz="1400" dirty="0">
              <a:solidFill>
                <a:schemeClr val="bg1"/>
              </a:solidFill>
              <a:effectLst/>
              <a:ea typeface="Calibri" panose="020F0502020204030204" pitchFamily="34" charset="0"/>
              <a:cs typeface="Times New Roman" panose="02020603050405020304" pitchFamily="18" charset="0"/>
            </a:endParaRPr>
          </a:p>
        </p:txBody>
      </p:sp>
      <p:sp>
        <p:nvSpPr>
          <p:cNvPr id="11" name="Rectángulo 10">
            <a:extLst>
              <a:ext uri="{FF2B5EF4-FFF2-40B4-BE49-F238E27FC236}">
                <a16:creationId xmlns:a16="http://schemas.microsoft.com/office/drawing/2014/main" id="{F5104CDE-FFAF-4996-BD3C-7616C5CD681B}"/>
              </a:ext>
            </a:extLst>
          </p:cNvPr>
          <p:cNvSpPr/>
          <p:nvPr/>
        </p:nvSpPr>
        <p:spPr>
          <a:xfrm>
            <a:off x="269716" y="167254"/>
            <a:ext cx="9251630" cy="738664"/>
          </a:xfrm>
          <a:prstGeom prst="rect">
            <a:avLst/>
          </a:prstGeom>
          <a:noFill/>
          <a:effectLst>
            <a:outerShdw blurRad="50800" dist="38100" dir="2700000" algn="tl" rotWithShape="0">
              <a:prstClr val="black">
                <a:alpha val="40000"/>
              </a:prstClr>
            </a:outerShdw>
          </a:effectLst>
        </p:spPr>
        <p:txBody>
          <a:bodyPr wrap="square" anchor="t">
            <a:spAutoFit/>
          </a:bodyPr>
          <a:lstStyle/>
          <a:p>
            <a:r>
              <a:rPr lang="es-MX" sz="2400" b="1" cap="all" spc="100" dirty="0">
                <a:solidFill>
                  <a:schemeClr val="bg1"/>
                </a:solidFill>
                <a:cs typeface="Calibri"/>
              </a:rPr>
              <a:t>Estado actual del comercio exterior global </a:t>
            </a:r>
          </a:p>
          <a:p>
            <a:r>
              <a:rPr lang="es-MX" sz="1600" b="1" cap="all" spc="400" dirty="0">
                <a:solidFill>
                  <a:schemeClr val="bg1"/>
                </a:solidFill>
              </a:rPr>
              <a:t>Desafíos para la política exterior de chile</a:t>
            </a:r>
            <a:r>
              <a:rPr lang="es-MX" b="1" cap="all" spc="600" dirty="0">
                <a:solidFill>
                  <a:schemeClr val="bg1"/>
                </a:solidFill>
              </a:rPr>
              <a:t> </a:t>
            </a:r>
            <a:endParaRPr lang="es-MX" b="1" cap="all" spc="600" dirty="0">
              <a:solidFill>
                <a:schemeClr val="bg1"/>
              </a:solidFill>
              <a:cs typeface="Calibri"/>
            </a:endParaRPr>
          </a:p>
        </p:txBody>
      </p:sp>
    </p:spTree>
    <p:extLst>
      <p:ext uri="{BB962C8B-B14F-4D97-AF65-F5344CB8AC3E}">
        <p14:creationId xmlns:p14="http://schemas.microsoft.com/office/powerpoint/2010/main" val="4103549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6A2AA913-D03D-4C4D-B789-2290B2106621}"/>
              </a:ext>
            </a:extLst>
          </p:cNvPr>
          <p:cNvGrpSpPr/>
          <p:nvPr/>
        </p:nvGrpSpPr>
        <p:grpSpPr>
          <a:xfrm>
            <a:off x="0" y="0"/>
            <a:ext cx="12192000" cy="6858000"/>
            <a:chOff x="0" y="0"/>
            <a:chExt cx="12192000" cy="6858000"/>
          </a:xfrm>
        </p:grpSpPr>
        <p:pic>
          <p:nvPicPr>
            <p:cNvPr id="16" name="Imagen 15" descr="Imagen que contiene captura de pantalla&#10;&#10;Descripción generada automáticamente">
              <a:extLst>
                <a:ext uri="{FF2B5EF4-FFF2-40B4-BE49-F238E27FC236}">
                  <a16:creationId xmlns:a16="http://schemas.microsoft.com/office/drawing/2014/main" id="{7DC6DA1F-1FA1-4B88-9B41-F35E157D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ángulo 21">
              <a:extLst>
                <a:ext uri="{FF2B5EF4-FFF2-40B4-BE49-F238E27FC236}">
                  <a16:creationId xmlns:a16="http://schemas.microsoft.com/office/drawing/2014/main" id="{2D5E5D29-4144-4378-BE92-B6ACCCD41475}"/>
                </a:ext>
              </a:extLst>
            </p:cNvPr>
            <p:cNvSpPr/>
            <p:nvPr/>
          </p:nvSpPr>
          <p:spPr>
            <a:xfrm>
              <a:off x="9515361" y="390426"/>
              <a:ext cx="1729212" cy="252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pic>
        <p:nvPicPr>
          <p:cNvPr id="24" name="Imagen 23">
            <a:extLst>
              <a:ext uri="{FF2B5EF4-FFF2-40B4-BE49-F238E27FC236}">
                <a16:creationId xmlns:a16="http://schemas.microsoft.com/office/drawing/2014/main" id="{C583CACB-6345-451E-A3D1-6A114E2E5876}"/>
              </a:ext>
            </a:extLst>
          </p:cNvPr>
          <p:cNvPicPr>
            <a:picLocks noChangeAspect="1"/>
          </p:cNvPicPr>
          <p:nvPr/>
        </p:nvPicPr>
        <p:blipFill>
          <a:blip r:embed="rId4"/>
          <a:stretch>
            <a:fillRect/>
          </a:stretch>
        </p:blipFill>
        <p:spPr>
          <a:xfrm>
            <a:off x="789233" y="384773"/>
            <a:ext cx="2133785" cy="91448"/>
          </a:xfrm>
          <a:prstGeom prst="rect">
            <a:avLst/>
          </a:prstGeom>
        </p:spPr>
      </p:pic>
      <p:sp>
        <p:nvSpPr>
          <p:cNvPr id="17" name="Rectángulo 1">
            <a:extLst>
              <a:ext uri="{FF2B5EF4-FFF2-40B4-BE49-F238E27FC236}">
                <a16:creationId xmlns:a16="http://schemas.microsoft.com/office/drawing/2014/main" id="{E6E1316D-E670-4CB3-8A79-7CDD6568CDBF}"/>
              </a:ext>
            </a:extLst>
          </p:cNvPr>
          <p:cNvSpPr>
            <a:spLocks noChangeArrowheads="1"/>
          </p:cNvSpPr>
          <p:nvPr/>
        </p:nvSpPr>
        <p:spPr bwMode="auto">
          <a:xfrm>
            <a:off x="789232" y="639301"/>
            <a:ext cx="6483438" cy="590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es-ES" sz="2000" b="1" cap="all" dirty="0">
                <a:solidFill>
                  <a:srgbClr val="117375"/>
                </a:solidFill>
                <a:latin typeface="Calibri"/>
                <a:ea typeface="MS PGothic"/>
                <a:cs typeface="Calibri"/>
              </a:rPr>
              <a:t>Exportaciones de la Región de AYSÉN</a:t>
            </a:r>
            <a:br>
              <a:rPr lang="es-ES" sz="1800" b="1" cap="all" dirty="0">
                <a:solidFill>
                  <a:srgbClr val="117375"/>
                </a:solidFill>
                <a:latin typeface="Calibri"/>
                <a:ea typeface="MS PGothic"/>
                <a:cs typeface="Calibri"/>
              </a:rPr>
            </a:br>
            <a:r>
              <a:rPr lang="es-ES" sz="1600" b="1" cap="all" spc="300" dirty="0">
                <a:solidFill>
                  <a:srgbClr val="011F50"/>
                </a:solidFill>
              </a:rPr>
              <a:t>ENERO - JULIO de 2020, en Millones de Dólares</a:t>
            </a:r>
            <a:endParaRPr lang="es-419" sz="1600" b="1" cap="all" spc="300" dirty="0">
              <a:solidFill>
                <a:srgbClr val="011F50"/>
              </a:solidFill>
            </a:endParaRPr>
          </a:p>
        </p:txBody>
      </p:sp>
      <p:sp>
        <p:nvSpPr>
          <p:cNvPr id="23" name="Rectángulo 22">
            <a:extLst>
              <a:ext uri="{FF2B5EF4-FFF2-40B4-BE49-F238E27FC236}">
                <a16:creationId xmlns:a16="http://schemas.microsoft.com/office/drawing/2014/main" id="{A712992C-E5D6-40D5-8550-709FD927160B}"/>
              </a:ext>
            </a:extLst>
          </p:cNvPr>
          <p:cNvSpPr/>
          <p:nvPr/>
        </p:nvSpPr>
        <p:spPr>
          <a:xfrm>
            <a:off x="407581" y="6089500"/>
            <a:ext cx="11393894" cy="378074"/>
          </a:xfrm>
          <a:prstGeom prst="rect">
            <a:avLst/>
          </a:prstGeom>
          <a:solidFill>
            <a:srgbClr val="7D8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6" name="CuadroTexto 25">
            <a:extLst>
              <a:ext uri="{FF2B5EF4-FFF2-40B4-BE49-F238E27FC236}">
                <a16:creationId xmlns:a16="http://schemas.microsoft.com/office/drawing/2014/main" id="{6D0EBF55-E98E-4A70-8285-BED9A593C834}"/>
              </a:ext>
            </a:extLst>
          </p:cNvPr>
          <p:cNvSpPr txBox="1"/>
          <p:nvPr/>
        </p:nvSpPr>
        <p:spPr>
          <a:xfrm>
            <a:off x="534158" y="6156582"/>
            <a:ext cx="7504056" cy="246221"/>
          </a:xfrm>
          <a:prstGeom prst="rect">
            <a:avLst/>
          </a:prstGeom>
          <a:noFill/>
        </p:spPr>
        <p:txBody>
          <a:bodyPr wrap="square" rtlCol="0">
            <a:spAutoFit/>
          </a:bodyPr>
          <a:lstStyle/>
          <a:p>
            <a:r>
              <a:rPr lang="es-CL" sz="1000" i="1" dirty="0">
                <a:solidFill>
                  <a:schemeClr val="bg1"/>
                </a:solidFill>
              </a:rPr>
              <a:t>Fuente: Departamento de Información Comercial y Análisis de Datos, Dirección de Estudios, SUBREI, con cifras del SNA.</a:t>
            </a:r>
          </a:p>
        </p:txBody>
      </p:sp>
      <p:sp>
        <p:nvSpPr>
          <p:cNvPr id="12" name="CuadroTexto 11">
            <a:extLst>
              <a:ext uri="{FF2B5EF4-FFF2-40B4-BE49-F238E27FC236}">
                <a16:creationId xmlns:a16="http://schemas.microsoft.com/office/drawing/2014/main" id="{B21B2308-1566-4B55-8A75-C66DD679985D}"/>
              </a:ext>
            </a:extLst>
          </p:cNvPr>
          <p:cNvSpPr txBox="1"/>
          <p:nvPr/>
        </p:nvSpPr>
        <p:spPr>
          <a:xfrm>
            <a:off x="8390323" y="2813918"/>
            <a:ext cx="2044599" cy="523220"/>
          </a:xfrm>
          <a:prstGeom prst="rect">
            <a:avLst/>
          </a:prstGeom>
          <a:noFill/>
        </p:spPr>
        <p:txBody>
          <a:bodyPr wrap="none" rtlCol="0">
            <a:spAutoFit/>
          </a:bodyPr>
          <a:lstStyle/>
          <a:p>
            <a:r>
              <a:rPr lang="es-ES" sz="1400" b="1" dirty="0">
                <a:solidFill>
                  <a:srgbClr val="5C6359"/>
                </a:solidFill>
              </a:rPr>
              <a:t>Principales Subsectores </a:t>
            </a:r>
          </a:p>
          <a:p>
            <a:r>
              <a:rPr lang="es-ES" sz="1400" b="1" dirty="0">
                <a:solidFill>
                  <a:srgbClr val="5C6359"/>
                </a:solidFill>
              </a:rPr>
              <a:t>Exportados por la Región</a:t>
            </a:r>
            <a:endParaRPr lang="es-419" sz="1400" b="1" dirty="0">
              <a:solidFill>
                <a:srgbClr val="5C6359"/>
              </a:solidFill>
            </a:endParaRPr>
          </a:p>
        </p:txBody>
      </p:sp>
      <p:pic>
        <p:nvPicPr>
          <p:cNvPr id="27" name="Gráfico 26">
            <a:extLst>
              <a:ext uri="{FF2B5EF4-FFF2-40B4-BE49-F238E27FC236}">
                <a16:creationId xmlns:a16="http://schemas.microsoft.com/office/drawing/2014/main" id="{B1994658-EC31-4A10-8CE5-2C273A845F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2254" y="545889"/>
            <a:ext cx="2068973" cy="551909"/>
          </a:xfrm>
          <a:prstGeom prst="rect">
            <a:avLst/>
          </a:prstGeom>
        </p:spPr>
      </p:pic>
      <p:pic>
        <p:nvPicPr>
          <p:cNvPr id="28" name="Gráfico 27">
            <a:extLst>
              <a:ext uri="{FF2B5EF4-FFF2-40B4-BE49-F238E27FC236}">
                <a16:creationId xmlns:a16="http://schemas.microsoft.com/office/drawing/2014/main" id="{6102FA16-ABBE-4E5F-9F77-AA141AB060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7926" y="4704634"/>
            <a:ext cx="2261130" cy="1610628"/>
          </a:xfrm>
          <a:prstGeom prst="rect">
            <a:avLst/>
          </a:prstGeom>
        </p:spPr>
      </p:pic>
      <p:cxnSp>
        <p:nvCxnSpPr>
          <p:cNvPr id="3" name="Conector recto 2">
            <a:extLst>
              <a:ext uri="{FF2B5EF4-FFF2-40B4-BE49-F238E27FC236}">
                <a16:creationId xmlns:a16="http://schemas.microsoft.com/office/drawing/2014/main" id="{722D9749-6330-46A2-9BE7-A99F93D27C66}"/>
              </a:ext>
            </a:extLst>
          </p:cNvPr>
          <p:cNvCxnSpPr>
            <a:cxnSpLocks/>
          </p:cNvCxnSpPr>
          <p:nvPr/>
        </p:nvCxnSpPr>
        <p:spPr>
          <a:xfrm>
            <a:off x="4755430" y="1411705"/>
            <a:ext cx="0" cy="4470666"/>
          </a:xfrm>
          <a:prstGeom prst="line">
            <a:avLst/>
          </a:prstGeom>
          <a:ln>
            <a:solidFill>
              <a:srgbClr val="3C403A"/>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8" name="Gráfico 17">
            <a:extLst>
              <a:ext uri="{FF2B5EF4-FFF2-40B4-BE49-F238E27FC236}">
                <a16:creationId xmlns:a16="http://schemas.microsoft.com/office/drawing/2014/main" id="{3772835D-6544-4A92-B7E2-E94539FBC5EB}"/>
              </a:ext>
            </a:extLst>
          </p:cNvPr>
          <p:cNvGraphicFramePr>
            <a:graphicFrameLocks/>
          </p:cNvGraphicFramePr>
          <p:nvPr>
            <p:extLst>
              <p:ext uri="{D42A27DB-BD31-4B8C-83A1-F6EECF244321}">
                <p14:modId xmlns:p14="http://schemas.microsoft.com/office/powerpoint/2010/main" val="2298779447"/>
              </p:ext>
            </p:extLst>
          </p:nvPr>
        </p:nvGraphicFramePr>
        <p:xfrm>
          <a:off x="720948" y="1297314"/>
          <a:ext cx="3467764" cy="451833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Gráfico 20">
            <a:extLst>
              <a:ext uri="{FF2B5EF4-FFF2-40B4-BE49-F238E27FC236}">
                <a16:creationId xmlns:a16="http://schemas.microsoft.com/office/drawing/2014/main" id="{462E3D98-82C8-45FD-9BD4-013024190495}"/>
              </a:ext>
            </a:extLst>
          </p:cNvPr>
          <p:cNvGraphicFramePr>
            <a:graphicFrameLocks/>
          </p:cNvGraphicFramePr>
          <p:nvPr/>
        </p:nvGraphicFramePr>
        <p:xfrm>
          <a:off x="4909660" y="1073894"/>
          <a:ext cx="6023581" cy="5082688"/>
        </p:xfrm>
        <a:graphic>
          <a:graphicData uri="http://schemas.openxmlformats.org/drawingml/2006/chart">
            <c:chart xmlns:c="http://schemas.openxmlformats.org/drawingml/2006/chart" xmlns:r="http://schemas.openxmlformats.org/officeDocument/2006/relationships" r:id="rId10"/>
          </a:graphicData>
        </a:graphic>
      </p:graphicFrame>
      <p:sp>
        <p:nvSpPr>
          <p:cNvPr id="2" name="Rectángulo 1">
            <a:extLst>
              <a:ext uri="{FF2B5EF4-FFF2-40B4-BE49-F238E27FC236}">
                <a16:creationId xmlns:a16="http://schemas.microsoft.com/office/drawing/2014/main" id="{80ACF4FD-EDB8-475B-A865-410A77CB6EE2}"/>
              </a:ext>
            </a:extLst>
          </p:cNvPr>
          <p:cNvSpPr/>
          <p:nvPr/>
        </p:nvSpPr>
        <p:spPr>
          <a:xfrm>
            <a:off x="4909660" y="4463512"/>
            <a:ext cx="3779503" cy="1561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677100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6A2AA913-D03D-4C4D-B789-2290B2106621}"/>
              </a:ext>
            </a:extLst>
          </p:cNvPr>
          <p:cNvGrpSpPr/>
          <p:nvPr/>
        </p:nvGrpSpPr>
        <p:grpSpPr>
          <a:xfrm>
            <a:off x="-84221" y="-44030"/>
            <a:ext cx="12192000" cy="6858000"/>
            <a:chOff x="0" y="0"/>
            <a:chExt cx="12192000" cy="6858000"/>
          </a:xfrm>
        </p:grpSpPr>
        <p:pic>
          <p:nvPicPr>
            <p:cNvPr id="16" name="Imagen 15" descr="Imagen que contiene captura de pantalla&#10;&#10;Descripción generada automáticamente">
              <a:extLst>
                <a:ext uri="{FF2B5EF4-FFF2-40B4-BE49-F238E27FC236}">
                  <a16:creationId xmlns:a16="http://schemas.microsoft.com/office/drawing/2014/main" id="{7DC6DA1F-1FA1-4B88-9B41-F35E157D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ángulo 21">
              <a:extLst>
                <a:ext uri="{FF2B5EF4-FFF2-40B4-BE49-F238E27FC236}">
                  <a16:creationId xmlns:a16="http://schemas.microsoft.com/office/drawing/2014/main" id="{2D5E5D29-4144-4378-BE92-B6ACCCD41475}"/>
                </a:ext>
              </a:extLst>
            </p:cNvPr>
            <p:cNvSpPr/>
            <p:nvPr/>
          </p:nvSpPr>
          <p:spPr>
            <a:xfrm>
              <a:off x="9515361" y="390426"/>
              <a:ext cx="1729212" cy="252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pic>
        <p:nvPicPr>
          <p:cNvPr id="24" name="Imagen 23">
            <a:extLst>
              <a:ext uri="{FF2B5EF4-FFF2-40B4-BE49-F238E27FC236}">
                <a16:creationId xmlns:a16="http://schemas.microsoft.com/office/drawing/2014/main" id="{C583CACB-6345-451E-A3D1-6A114E2E5876}"/>
              </a:ext>
            </a:extLst>
          </p:cNvPr>
          <p:cNvPicPr>
            <a:picLocks noChangeAspect="1"/>
          </p:cNvPicPr>
          <p:nvPr/>
        </p:nvPicPr>
        <p:blipFill>
          <a:blip r:embed="rId4"/>
          <a:stretch>
            <a:fillRect/>
          </a:stretch>
        </p:blipFill>
        <p:spPr>
          <a:xfrm>
            <a:off x="789233" y="384773"/>
            <a:ext cx="2133785" cy="91448"/>
          </a:xfrm>
          <a:prstGeom prst="rect">
            <a:avLst/>
          </a:prstGeom>
        </p:spPr>
      </p:pic>
      <p:sp>
        <p:nvSpPr>
          <p:cNvPr id="2" name="CuadroTexto 1">
            <a:extLst>
              <a:ext uri="{FF2B5EF4-FFF2-40B4-BE49-F238E27FC236}">
                <a16:creationId xmlns:a16="http://schemas.microsoft.com/office/drawing/2014/main" id="{CD3C7BF3-4951-4A0B-B77E-73A73BF07115}"/>
              </a:ext>
            </a:extLst>
          </p:cNvPr>
          <p:cNvSpPr txBox="1"/>
          <p:nvPr/>
        </p:nvSpPr>
        <p:spPr>
          <a:xfrm>
            <a:off x="1029369" y="1387939"/>
            <a:ext cx="10130983" cy="3508653"/>
          </a:xfrm>
          <a:prstGeom prst="rect">
            <a:avLst/>
          </a:prstGeom>
          <a:noFill/>
        </p:spPr>
        <p:txBody>
          <a:bodyPr wrap="square" rtlCol="0">
            <a:spAutoFit/>
          </a:bodyPr>
          <a:lstStyle/>
          <a:p>
            <a:r>
              <a:rPr lang="es-CL" sz="2000" b="1" dirty="0">
                <a:solidFill>
                  <a:srgbClr val="A70D70"/>
                </a:solidFill>
              </a:rPr>
              <a:t>Oportunidades para las exportaciones de Aysén</a:t>
            </a:r>
          </a:p>
          <a:p>
            <a:endParaRPr lang="es-CL" sz="2000" b="1" dirty="0">
              <a:solidFill>
                <a:srgbClr val="A70D70"/>
              </a:solidFill>
            </a:endParaRPr>
          </a:p>
          <a:p>
            <a:pPr marL="628650" lvl="2">
              <a:buClr>
                <a:srgbClr val="9B1B30"/>
              </a:buClr>
              <a:buSzPct val="150000"/>
            </a:pPr>
            <a:r>
              <a:rPr lang="es-CL" sz="1400" dirty="0"/>
              <a:t>Durante el año 2019, El 98,7% de las exportaciones de Aysén fueron alimentos, principalmente productos del mar donde destacaron salmones, merluzas, cerezas, congrio dorado y centollas.</a:t>
            </a:r>
          </a:p>
          <a:p>
            <a:pPr lvl="2">
              <a:buClr>
                <a:srgbClr val="9B1B30"/>
              </a:buClr>
              <a:buSzPct val="150000"/>
            </a:pPr>
            <a:endParaRPr lang="es-CL" sz="1400" dirty="0"/>
          </a:p>
          <a:p>
            <a:pPr marL="628650" lvl="2">
              <a:buClr>
                <a:srgbClr val="9B1B30"/>
              </a:buClr>
              <a:buSzPct val="150000"/>
            </a:pPr>
            <a:r>
              <a:rPr lang="es-CL" sz="1400" dirty="0"/>
              <a:t>A nivel internacional debido a la pandemia se registran grandes hábitos en los cambios de consumo. Por ejemplo, los formatos de alimentos del mar que más han aumentado sus ventas en China tras la pandemia son los snack, precocidos y los “</a:t>
            </a:r>
            <a:r>
              <a:rPr lang="es-CL" sz="1400" dirty="0" err="1"/>
              <a:t>ready</a:t>
            </a:r>
            <a:r>
              <a:rPr lang="es-CL" sz="1400" dirty="0"/>
              <a:t> </a:t>
            </a:r>
            <a:r>
              <a:rPr lang="es-CL" sz="1400" dirty="0" err="1"/>
              <a:t>to</a:t>
            </a:r>
            <a:r>
              <a:rPr lang="es-CL" sz="1400" dirty="0"/>
              <a:t> </a:t>
            </a:r>
            <a:r>
              <a:rPr lang="es-CL" sz="1400" dirty="0" err="1"/>
              <a:t>eat</a:t>
            </a:r>
            <a:r>
              <a:rPr lang="es-CL" sz="1400" dirty="0"/>
              <a:t>”, categorías que se proyecta continúen siendo relevantes en un escenario post pandemia, debido a la forma en que los consumidores y las autoridades sanitarias han reaccionado a los productos del mar en estado fresco.</a:t>
            </a:r>
          </a:p>
          <a:p>
            <a:pPr marL="628650" lvl="2">
              <a:buClr>
                <a:srgbClr val="9B1B30"/>
              </a:buClr>
              <a:buSzPct val="150000"/>
            </a:pPr>
            <a:endParaRPr lang="es-CL" sz="1400" dirty="0"/>
          </a:p>
          <a:p>
            <a:pPr marL="628650" lvl="2">
              <a:buClr>
                <a:srgbClr val="9B1B30"/>
              </a:buClr>
              <a:buSzPct val="150000"/>
            </a:pPr>
            <a:r>
              <a:rPr lang="es-CL" sz="1400" dirty="0"/>
              <a:t>En este escenario se fundamental fortalecer el </a:t>
            </a:r>
            <a:r>
              <a:rPr lang="es-CL" sz="1400" b="1" dirty="0"/>
              <a:t>marketing de la inocuidad</a:t>
            </a:r>
            <a:r>
              <a:rPr lang="es-CL" sz="1400" dirty="0"/>
              <a:t>, donde destaquen los atributos de calidad, higiene, seguridad, certificaciones y cuidados de la cadena logística. Sin importar el mercado de destino, estás acciones serán de gran utilidad para conectar con las nuevas necesidades e inquietudes de los consumidores.</a:t>
            </a:r>
          </a:p>
          <a:p>
            <a:pPr marL="628650" lvl="2">
              <a:buClr>
                <a:srgbClr val="9B1B30"/>
              </a:buClr>
              <a:buSzPct val="150000"/>
            </a:pPr>
            <a:endParaRPr lang="es-CL" sz="1400" dirty="0"/>
          </a:p>
          <a:p>
            <a:pPr marL="628650" lvl="2">
              <a:buClr>
                <a:srgbClr val="9B1B30"/>
              </a:buClr>
              <a:buSzPct val="150000"/>
            </a:pPr>
            <a:endParaRPr lang="es-CL" sz="1400" dirty="0"/>
          </a:p>
        </p:txBody>
      </p:sp>
      <p:sp>
        <p:nvSpPr>
          <p:cNvPr id="9" name="Rectángulo 8">
            <a:extLst>
              <a:ext uri="{FF2B5EF4-FFF2-40B4-BE49-F238E27FC236}">
                <a16:creationId xmlns:a16="http://schemas.microsoft.com/office/drawing/2014/main" id="{A060559B-06C7-4EBB-9162-CB0B06AE4298}"/>
              </a:ext>
            </a:extLst>
          </p:cNvPr>
          <p:cNvSpPr/>
          <p:nvPr/>
        </p:nvSpPr>
        <p:spPr>
          <a:xfrm>
            <a:off x="407581" y="6089500"/>
            <a:ext cx="11393894" cy="378074"/>
          </a:xfrm>
          <a:prstGeom prst="rect">
            <a:avLst/>
          </a:prstGeom>
          <a:solidFill>
            <a:srgbClr val="7D8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 name="CuadroTexto 9">
            <a:extLst>
              <a:ext uri="{FF2B5EF4-FFF2-40B4-BE49-F238E27FC236}">
                <a16:creationId xmlns:a16="http://schemas.microsoft.com/office/drawing/2014/main" id="{E59D7C35-CCDD-4B95-AA47-DA49ED1B4A54}"/>
              </a:ext>
            </a:extLst>
          </p:cNvPr>
          <p:cNvSpPr txBox="1"/>
          <p:nvPr/>
        </p:nvSpPr>
        <p:spPr>
          <a:xfrm>
            <a:off x="534158" y="6156582"/>
            <a:ext cx="7504056" cy="246221"/>
          </a:xfrm>
          <a:prstGeom prst="rect">
            <a:avLst/>
          </a:prstGeom>
          <a:noFill/>
        </p:spPr>
        <p:txBody>
          <a:bodyPr wrap="square" rtlCol="0">
            <a:spAutoFit/>
          </a:bodyPr>
          <a:lstStyle/>
          <a:p>
            <a:r>
              <a:rPr lang="es-CL" sz="1000" i="1" dirty="0">
                <a:solidFill>
                  <a:schemeClr val="bg1"/>
                </a:solidFill>
              </a:rPr>
              <a:t>Fuente: Departamento de Información Comercial, Dirección de Estudios, SUBREI. Tendencias TIQ.</a:t>
            </a:r>
          </a:p>
        </p:txBody>
      </p:sp>
      <p:sp>
        <p:nvSpPr>
          <p:cNvPr id="13" name="Rectángulo 1">
            <a:extLst>
              <a:ext uri="{FF2B5EF4-FFF2-40B4-BE49-F238E27FC236}">
                <a16:creationId xmlns:a16="http://schemas.microsoft.com/office/drawing/2014/main" id="{998339AE-63EC-48E9-B4F3-D389DDA4092A}"/>
              </a:ext>
            </a:extLst>
          </p:cNvPr>
          <p:cNvSpPr>
            <a:spLocks noChangeArrowheads="1"/>
          </p:cNvSpPr>
          <p:nvPr/>
        </p:nvSpPr>
        <p:spPr bwMode="auto">
          <a:xfrm>
            <a:off x="789232" y="712052"/>
            <a:ext cx="865004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es-CL" sz="2000" b="1" cap="all" dirty="0">
                <a:solidFill>
                  <a:srgbClr val="117375"/>
                </a:solidFill>
                <a:latin typeface="Calibri"/>
                <a:ea typeface="MS PGothic"/>
                <a:cs typeface="Calibri"/>
              </a:rPr>
              <a:t>Tendencias y oportunidades en un escenario post pandemia </a:t>
            </a:r>
          </a:p>
        </p:txBody>
      </p:sp>
      <p:pic>
        <p:nvPicPr>
          <p:cNvPr id="14" name="Gráfico 13">
            <a:extLst>
              <a:ext uri="{FF2B5EF4-FFF2-40B4-BE49-F238E27FC236}">
                <a16:creationId xmlns:a16="http://schemas.microsoft.com/office/drawing/2014/main" id="{A8C28304-7F6D-4696-BC02-E0B1F38E8C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2254" y="545889"/>
            <a:ext cx="2068973" cy="551909"/>
          </a:xfrm>
          <a:prstGeom prst="rect">
            <a:avLst/>
          </a:prstGeom>
        </p:spPr>
      </p:pic>
      <p:pic>
        <p:nvPicPr>
          <p:cNvPr id="17" name="Gráfico 16">
            <a:extLst>
              <a:ext uri="{FF2B5EF4-FFF2-40B4-BE49-F238E27FC236}">
                <a16:creationId xmlns:a16="http://schemas.microsoft.com/office/drawing/2014/main" id="{8FA85FD7-FA13-483F-A13C-6B001D428F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7327" y="2105959"/>
            <a:ext cx="204424" cy="204424"/>
          </a:xfrm>
          <a:prstGeom prst="rect">
            <a:avLst/>
          </a:prstGeom>
        </p:spPr>
      </p:pic>
      <p:pic>
        <p:nvPicPr>
          <p:cNvPr id="18" name="Gráfico 17">
            <a:extLst>
              <a:ext uri="{FF2B5EF4-FFF2-40B4-BE49-F238E27FC236}">
                <a16:creationId xmlns:a16="http://schemas.microsoft.com/office/drawing/2014/main" id="{C2C6F8D1-4513-4A1F-A3B6-72838FF838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3696" y="2827656"/>
            <a:ext cx="204424" cy="204424"/>
          </a:xfrm>
          <a:prstGeom prst="rect">
            <a:avLst/>
          </a:prstGeom>
        </p:spPr>
      </p:pic>
      <p:pic>
        <p:nvPicPr>
          <p:cNvPr id="20" name="Gráfico 19">
            <a:extLst>
              <a:ext uri="{FF2B5EF4-FFF2-40B4-BE49-F238E27FC236}">
                <a16:creationId xmlns:a16="http://schemas.microsoft.com/office/drawing/2014/main" id="{AF5DA005-9490-45D2-9D6E-DCD5EF2BCC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7327" y="3979804"/>
            <a:ext cx="204424" cy="204424"/>
          </a:xfrm>
          <a:prstGeom prst="rect">
            <a:avLst/>
          </a:prstGeom>
        </p:spPr>
      </p:pic>
    </p:spTree>
    <p:extLst>
      <p:ext uri="{BB962C8B-B14F-4D97-AF65-F5344CB8AC3E}">
        <p14:creationId xmlns:p14="http://schemas.microsoft.com/office/powerpoint/2010/main" val="1132826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6A2AA913-D03D-4C4D-B789-2290B2106621}"/>
              </a:ext>
            </a:extLst>
          </p:cNvPr>
          <p:cNvGrpSpPr/>
          <p:nvPr/>
        </p:nvGrpSpPr>
        <p:grpSpPr>
          <a:xfrm>
            <a:off x="0" y="0"/>
            <a:ext cx="12192000" cy="6858000"/>
            <a:chOff x="0" y="0"/>
            <a:chExt cx="12192000" cy="6858000"/>
          </a:xfrm>
        </p:grpSpPr>
        <p:pic>
          <p:nvPicPr>
            <p:cNvPr id="16" name="Imagen 15" descr="Imagen que contiene captura de pantalla&#10;&#10;Descripción generada automáticamente">
              <a:extLst>
                <a:ext uri="{FF2B5EF4-FFF2-40B4-BE49-F238E27FC236}">
                  <a16:creationId xmlns:a16="http://schemas.microsoft.com/office/drawing/2014/main" id="{7DC6DA1F-1FA1-4B88-9B41-F35E157D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ángulo 21">
              <a:extLst>
                <a:ext uri="{FF2B5EF4-FFF2-40B4-BE49-F238E27FC236}">
                  <a16:creationId xmlns:a16="http://schemas.microsoft.com/office/drawing/2014/main" id="{2D5E5D29-4144-4378-BE92-B6ACCCD41475}"/>
                </a:ext>
              </a:extLst>
            </p:cNvPr>
            <p:cNvSpPr/>
            <p:nvPr/>
          </p:nvSpPr>
          <p:spPr>
            <a:xfrm>
              <a:off x="9515361" y="390426"/>
              <a:ext cx="1729212" cy="252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pic>
        <p:nvPicPr>
          <p:cNvPr id="24" name="Imagen 23">
            <a:extLst>
              <a:ext uri="{FF2B5EF4-FFF2-40B4-BE49-F238E27FC236}">
                <a16:creationId xmlns:a16="http://schemas.microsoft.com/office/drawing/2014/main" id="{C583CACB-6345-451E-A3D1-6A114E2E5876}"/>
              </a:ext>
            </a:extLst>
          </p:cNvPr>
          <p:cNvPicPr>
            <a:picLocks noChangeAspect="1"/>
          </p:cNvPicPr>
          <p:nvPr/>
        </p:nvPicPr>
        <p:blipFill>
          <a:blip r:embed="rId4"/>
          <a:stretch>
            <a:fillRect/>
          </a:stretch>
        </p:blipFill>
        <p:spPr>
          <a:xfrm>
            <a:off x="789233" y="384773"/>
            <a:ext cx="2133785" cy="91448"/>
          </a:xfrm>
          <a:prstGeom prst="rect">
            <a:avLst/>
          </a:prstGeom>
        </p:spPr>
      </p:pic>
      <p:sp>
        <p:nvSpPr>
          <p:cNvPr id="13" name="Rectángulo 1">
            <a:extLst>
              <a:ext uri="{FF2B5EF4-FFF2-40B4-BE49-F238E27FC236}">
                <a16:creationId xmlns:a16="http://schemas.microsoft.com/office/drawing/2014/main" id="{D982EC5A-A7C1-4F4B-84F2-5B0FE0A848E1}"/>
              </a:ext>
            </a:extLst>
          </p:cNvPr>
          <p:cNvSpPr>
            <a:spLocks noChangeArrowheads="1"/>
          </p:cNvSpPr>
          <p:nvPr/>
        </p:nvSpPr>
        <p:spPr bwMode="auto">
          <a:xfrm>
            <a:off x="789232" y="712052"/>
            <a:ext cx="865004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es-CL" sz="2000" b="1" cap="all" dirty="0">
                <a:solidFill>
                  <a:srgbClr val="117375"/>
                </a:solidFill>
                <a:latin typeface="Calibri"/>
                <a:ea typeface="MS PGothic"/>
                <a:cs typeface="Calibri"/>
              </a:rPr>
              <a:t>Tendencias y oportunidades en un escenario post pandemia </a:t>
            </a:r>
          </a:p>
        </p:txBody>
      </p:sp>
      <p:sp>
        <p:nvSpPr>
          <p:cNvPr id="14" name="Rectángulo 13">
            <a:extLst>
              <a:ext uri="{FF2B5EF4-FFF2-40B4-BE49-F238E27FC236}">
                <a16:creationId xmlns:a16="http://schemas.microsoft.com/office/drawing/2014/main" id="{E2D9F987-6F11-4EDD-B2EC-2B054B7C52B7}"/>
              </a:ext>
            </a:extLst>
          </p:cNvPr>
          <p:cNvSpPr/>
          <p:nvPr/>
        </p:nvSpPr>
        <p:spPr>
          <a:xfrm>
            <a:off x="407581" y="6089500"/>
            <a:ext cx="11393894" cy="378074"/>
          </a:xfrm>
          <a:prstGeom prst="rect">
            <a:avLst/>
          </a:prstGeom>
          <a:solidFill>
            <a:srgbClr val="7D8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7" name="CuadroTexto 16">
            <a:extLst>
              <a:ext uri="{FF2B5EF4-FFF2-40B4-BE49-F238E27FC236}">
                <a16:creationId xmlns:a16="http://schemas.microsoft.com/office/drawing/2014/main" id="{DCE233F2-42E2-4CDD-BAE1-3B517CC5EBDF}"/>
              </a:ext>
            </a:extLst>
          </p:cNvPr>
          <p:cNvSpPr txBox="1"/>
          <p:nvPr/>
        </p:nvSpPr>
        <p:spPr>
          <a:xfrm>
            <a:off x="534158" y="6156582"/>
            <a:ext cx="7504056" cy="246221"/>
          </a:xfrm>
          <a:prstGeom prst="rect">
            <a:avLst/>
          </a:prstGeom>
          <a:noFill/>
        </p:spPr>
        <p:txBody>
          <a:bodyPr wrap="square" rtlCol="0">
            <a:spAutoFit/>
          </a:bodyPr>
          <a:lstStyle/>
          <a:p>
            <a:r>
              <a:rPr lang="es-CL" sz="1000" i="1" dirty="0">
                <a:solidFill>
                  <a:schemeClr val="bg1"/>
                </a:solidFill>
              </a:rPr>
              <a:t>Fuente: Departamento de Información Comercial y Análisis de Datos, Dirección de Estudios, SUBREI. Datos SNA </a:t>
            </a:r>
          </a:p>
        </p:txBody>
      </p:sp>
      <p:pic>
        <p:nvPicPr>
          <p:cNvPr id="18" name="Gráfico 17">
            <a:extLst>
              <a:ext uri="{FF2B5EF4-FFF2-40B4-BE49-F238E27FC236}">
                <a16:creationId xmlns:a16="http://schemas.microsoft.com/office/drawing/2014/main" id="{52B0C340-FEC5-4730-A5E0-5D5D2D2D5C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7926" y="4704634"/>
            <a:ext cx="2261130" cy="1610628"/>
          </a:xfrm>
          <a:prstGeom prst="rect">
            <a:avLst/>
          </a:prstGeom>
        </p:spPr>
      </p:pic>
      <p:pic>
        <p:nvPicPr>
          <p:cNvPr id="19" name="Gráfico 18">
            <a:extLst>
              <a:ext uri="{FF2B5EF4-FFF2-40B4-BE49-F238E27FC236}">
                <a16:creationId xmlns:a16="http://schemas.microsoft.com/office/drawing/2014/main" id="{C5444409-D110-4BAF-9BBD-011B84B12D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62254" y="545889"/>
            <a:ext cx="2068973" cy="551909"/>
          </a:xfrm>
          <a:prstGeom prst="rect">
            <a:avLst/>
          </a:prstGeom>
        </p:spPr>
      </p:pic>
      <p:sp>
        <p:nvSpPr>
          <p:cNvPr id="2" name="CuadroTexto 1">
            <a:extLst>
              <a:ext uri="{FF2B5EF4-FFF2-40B4-BE49-F238E27FC236}">
                <a16:creationId xmlns:a16="http://schemas.microsoft.com/office/drawing/2014/main" id="{D51B0F30-55B1-4A5F-9BD5-5EF5AAD33A1F}"/>
              </a:ext>
            </a:extLst>
          </p:cNvPr>
          <p:cNvSpPr txBox="1"/>
          <p:nvPr/>
        </p:nvSpPr>
        <p:spPr>
          <a:xfrm>
            <a:off x="789231" y="1240971"/>
            <a:ext cx="5921057" cy="646331"/>
          </a:xfrm>
          <a:prstGeom prst="rect">
            <a:avLst/>
          </a:prstGeom>
          <a:noFill/>
        </p:spPr>
        <p:txBody>
          <a:bodyPr wrap="square" rtlCol="0">
            <a:spAutoFit/>
          </a:bodyPr>
          <a:lstStyle/>
          <a:p>
            <a:r>
              <a:rPr lang="es-CL" b="1" dirty="0"/>
              <a:t>Exportaciones de alimentos en la región de Aysén</a:t>
            </a:r>
          </a:p>
          <a:p>
            <a:r>
              <a:rPr lang="es-CL" dirty="0"/>
              <a:t>US$ Millones, Año 2019 (Ene-Dic)</a:t>
            </a:r>
          </a:p>
        </p:txBody>
      </p:sp>
      <p:graphicFrame>
        <p:nvGraphicFramePr>
          <p:cNvPr id="21" name="Gráfico 20">
            <a:extLst>
              <a:ext uri="{FF2B5EF4-FFF2-40B4-BE49-F238E27FC236}">
                <a16:creationId xmlns:a16="http://schemas.microsoft.com/office/drawing/2014/main" id="{7333477A-24EA-41A8-B887-D610035B4A1B}"/>
              </a:ext>
            </a:extLst>
          </p:cNvPr>
          <p:cNvGraphicFramePr>
            <a:graphicFrameLocks/>
          </p:cNvGraphicFramePr>
          <p:nvPr>
            <p:extLst>
              <p:ext uri="{D42A27DB-BD31-4B8C-83A1-F6EECF244321}">
                <p14:modId xmlns:p14="http://schemas.microsoft.com/office/powerpoint/2010/main" val="239568192"/>
              </p:ext>
            </p:extLst>
          </p:nvPr>
        </p:nvGraphicFramePr>
        <p:xfrm>
          <a:off x="1502766" y="1823449"/>
          <a:ext cx="9575725" cy="4269962"/>
        </p:xfrm>
        <a:graphic>
          <a:graphicData uri="http://schemas.openxmlformats.org/drawingml/2006/chart">
            <c:chart xmlns:c="http://schemas.openxmlformats.org/drawingml/2006/chart" xmlns:r="http://schemas.openxmlformats.org/officeDocument/2006/relationships" r:id="rId9"/>
          </a:graphicData>
        </a:graphic>
      </p:graphicFrame>
      <p:sp>
        <p:nvSpPr>
          <p:cNvPr id="3" name="Rectángulo 2">
            <a:extLst>
              <a:ext uri="{FF2B5EF4-FFF2-40B4-BE49-F238E27FC236}">
                <a16:creationId xmlns:a16="http://schemas.microsoft.com/office/drawing/2014/main" id="{6A68AC85-51E6-4EFE-98C4-5E32451EF898}"/>
              </a:ext>
            </a:extLst>
          </p:cNvPr>
          <p:cNvSpPr/>
          <p:nvPr/>
        </p:nvSpPr>
        <p:spPr>
          <a:xfrm>
            <a:off x="1502766" y="5605670"/>
            <a:ext cx="2261130" cy="378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248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captura de pantalla&#10;&#10;Descripción generada automáticamente">
            <a:extLst>
              <a:ext uri="{FF2B5EF4-FFF2-40B4-BE49-F238E27FC236}">
                <a16:creationId xmlns:a16="http://schemas.microsoft.com/office/drawing/2014/main" id="{3E661800-6A04-D84A-8009-66732EB56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ángulo 11">
            <a:extLst>
              <a:ext uri="{FF2B5EF4-FFF2-40B4-BE49-F238E27FC236}">
                <a16:creationId xmlns:a16="http://schemas.microsoft.com/office/drawing/2014/main" id="{DC2DF5DF-1C02-463D-9928-044635309863}"/>
              </a:ext>
            </a:extLst>
          </p:cNvPr>
          <p:cNvSpPr/>
          <p:nvPr/>
        </p:nvSpPr>
        <p:spPr>
          <a:xfrm>
            <a:off x="888449" y="6240966"/>
            <a:ext cx="6096000" cy="215444"/>
          </a:xfrm>
          <a:prstGeom prst="rect">
            <a:avLst/>
          </a:prstGeom>
        </p:spPr>
        <p:txBody>
          <a:bodyPr>
            <a:spAutoFit/>
          </a:bodyPr>
          <a:lstStyle/>
          <a:p>
            <a:r>
              <a:rPr lang="es-CL"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Fuente: Departamento de Información Comercial, Dirección de Estudios, SUBREI.</a:t>
            </a:r>
            <a:endParaRPr lang="es-CL" sz="800" dirty="0">
              <a:solidFill>
                <a:schemeClr val="bg1"/>
              </a:solidFill>
            </a:endParaRPr>
          </a:p>
        </p:txBody>
      </p:sp>
      <p:sp>
        <p:nvSpPr>
          <p:cNvPr id="14" name="Rectángulo 1">
            <a:extLst>
              <a:ext uri="{FF2B5EF4-FFF2-40B4-BE49-F238E27FC236}">
                <a16:creationId xmlns:a16="http://schemas.microsoft.com/office/drawing/2014/main" id="{DC1EBE39-5F80-419F-A1D0-DE978F6B29F2}"/>
              </a:ext>
            </a:extLst>
          </p:cNvPr>
          <p:cNvSpPr>
            <a:spLocks noChangeArrowheads="1"/>
          </p:cNvSpPr>
          <p:nvPr/>
        </p:nvSpPr>
        <p:spPr bwMode="auto">
          <a:xfrm>
            <a:off x="888449" y="658698"/>
            <a:ext cx="7880169" cy="7950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ts val="200"/>
              </a:spcBef>
              <a:buNone/>
            </a:pPr>
            <a:r>
              <a:rPr lang="es-MX" sz="2000" b="1" cap="all" dirty="0">
                <a:solidFill>
                  <a:srgbClr val="01658F"/>
                </a:solidFill>
              </a:rPr>
              <a:t>IMPORTANCIA DE LOS TRATADOS DE LIBRE COMERCIO </a:t>
            </a:r>
          </a:p>
          <a:p>
            <a:pPr>
              <a:lnSpc>
                <a:spcPct val="100000"/>
              </a:lnSpc>
              <a:spcBef>
                <a:spcPts val="200"/>
              </a:spcBef>
              <a:buNone/>
            </a:pPr>
            <a:r>
              <a:rPr lang="es-MX" sz="2000" b="1" cap="all" dirty="0">
                <a:solidFill>
                  <a:srgbClr val="01658F"/>
                </a:solidFill>
              </a:rPr>
              <a:t>EN LAS EXPORTACIONES REGIONALES de </a:t>
            </a:r>
            <a:r>
              <a:rPr lang="es-MX" sz="2400" b="1" u="sng" cap="all" dirty="0">
                <a:solidFill>
                  <a:srgbClr val="01658F"/>
                </a:solidFill>
              </a:rPr>
              <a:t>CEREZAS FRESCAS</a:t>
            </a:r>
            <a:endParaRPr lang="es-MX" sz="2000" b="1" u="sng" cap="all" dirty="0">
              <a:solidFill>
                <a:srgbClr val="01658F"/>
              </a:solidFill>
            </a:endParaRPr>
          </a:p>
        </p:txBody>
      </p:sp>
      <p:graphicFrame>
        <p:nvGraphicFramePr>
          <p:cNvPr id="7" name="Tabla 6">
            <a:extLst>
              <a:ext uri="{FF2B5EF4-FFF2-40B4-BE49-F238E27FC236}">
                <a16:creationId xmlns:a16="http://schemas.microsoft.com/office/drawing/2014/main" id="{C06B3017-F755-4B28-9A82-D0156EEB4611}"/>
              </a:ext>
            </a:extLst>
          </p:cNvPr>
          <p:cNvGraphicFramePr>
            <a:graphicFrameLocks noGrp="1"/>
          </p:cNvGraphicFramePr>
          <p:nvPr/>
        </p:nvGraphicFramePr>
        <p:xfrm>
          <a:off x="2242544" y="2011346"/>
          <a:ext cx="7706912" cy="3610505"/>
        </p:xfrm>
        <a:graphic>
          <a:graphicData uri="http://schemas.openxmlformats.org/drawingml/2006/table">
            <a:tbl>
              <a:tblPr/>
              <a:tblGrid>
                <a:gridCol w="2285535">
                  <a:extLst>
                    <a:ext uri="{9D8B030D-6E8A-4147-A177-3AD203B41FA5}">
                      <a16:colId xmlns:a16="http://schemas.microsoft.com/office/drawing/2014/main" val="2637690302"/>
                    </a:ext>
                  </a:extLst>
                </a:gridCol>
                <a:gridCol w="3144298">
                  <a:extLst>
                    <a:ext uri="{9D8B030D-6E8A-4147-A177-3AD203B41FA5}">
                      <a16:colId xmlns:a16="http://schemas.microsoft.com/office/drawing/2014/main" val="1571093931"/>
                    </a:ext>
                  </a:extLst>
                </a:gridCol>
                <a:gridCol w="2277079">
                  <a:extLst>
                    <a:ext uri="{9D8B030D-6E8A-4147-A177-3AD203B41FA5}">
                      <a16:colId xmlns:a16="http://schemas.microsoft.com/office/drawing/2014/main" val="2450358561"/>
                    </a:ext>
                  </a:extLst>
                </a:gridCol>
              </a:tblGrid>
              <a:tr h="1193991">
                <a:tc>
                  <a:txBody>
                    <a:bodyPr/>
                    <a:lstStyle/>
                    <a:p>
                      <a:pPr algn="ctr" fontAlgn="ctr"/>
                      <a:r>
                        <a:rPr lang="es-CL" sz="1800" b="1" i="0" u="none" strike="noStrike" dirty="0">
                          <a:solidFill>
                            <a:srgbClr val="F2F2F2"/>
                          </a:solidFill>
                          <a:effectLst/>
                          <a:latin typeface="Calibri" panose="020F0502020204030204" pitchFamily="34" charset="0"/>
                        </a:rPr>
                        <a:t>País/Bloque</a:t>
                      </a:r>
                    </a:p>
                  </a:txBody>
                  <a:tcPr marL="8152" marR="8152" marT="8152"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586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86E"/>
                    </a:solidFill>
                  </a:tcPr>
                </a:tc>
                <a:tc>
                  <a:txBody>
                    <a:bodyPr/>
                    <a:lstStyle/>
                    <a:p>
                      <a:pPr algn="ctr" fontAlgn="ctr"/>
                      <a:r>
                        <a:rPr lang="es-CL" sz="1800" b="1" i="0" u="none" strike="noStrike" dirty="0">
                          <a:solidFill>
                            <a:srgbClr val="F2F2F2"/>
                          </a:solidFill>
                          <a:effectLst/>
                          <a:latin typeface="Calibri" panose="020F0502020204030204" pitchFamily="34" charset="0"/>
                        </a:rPr>
                        <a:t>Arancel </a:t>
                      </a:r>
                      <a:br>
                        <a:rPr lang="es-CL" sz="1800" b="1" i="0" u="none" strike="noStrike" dirty="0">
                          <a:solidFill>
                            <a:srgbClr val="F2F2F2"/>
                          </a:solidFill>
                          <a:effectLst/>
                          <a:latin typeface="Calibri" panose="020F0502020204030204" pitchFamily="34" charset="0"/>
                        </a:rPr>
                      </a:br>
                      <a:r>
                        <a:rPr lang="es-CL" sz="1800" b="1" i="0" u="none" strike="noStrike" dirty="0">
                          <a:solidFill>
                            <a:srgbClr val="F2F2F2"/>
                          </a:solidFill>
                          <a:effectLst/>
                          <a:latin typeface="Calibri" panose="020F0502020204030204" pitchFamily="34" charset="0"/>
                        </a:rPr>
                        <a:t>General </a:t>
                      </a:r>
                    </a:p>
                    <a:p>
                      <a:pPr algn="ctr" fontAlgn="ctr"/>
                      <a:r>
                        <a:rPr lang="es-CL" sz="1800" b="1" i="0" u="none" strike="noStrike" dirty="0">
                          <a:solidFill>
                            <a:srgbClr val="F2F2F2"/>
                          </a:solidFill>
                          <a:effectLst/>
                          <a:latin typeface="Calibri" panose="020F0502020204030204" pitchFamily="34" charset="0"/>
                        </a:rPr>
                        <a:t>(NMF)</a:t>
                      </a:r>
                    </a:p>
                  </a:txBody>
                  <a:tcPr marL="8152" marR="8152" marT="8152"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586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86E"/>
                    </a:solidFill>
                  </a:tcPr>
                </a:tc>
                <a:tc>
                  <a:txBody>
                    <a:bodyPr/>
                    <a:lstStyle/>
                    <a:p>
                      <a:pPr algn="ctr" fontAlgn="ctr"/>
                      <a:r>
                        <a:rPr lang="es-CL" sz="1800" b="1" i="0" u="none" strike="noStrike" dirty="0">
                          <a:solidFill>
                            <a:srgbClr val="F2F2F2"/>
                          </a:solidFill>
                          <a:effectLst/>
                          <a:latin typeface="Calibri" panose="020F0502020204030204" pitchFamily="34" charset="0"/>
                        </a:rPr>
                        <a:t>Arancel Preferencial </a:t>
                      </a:r>
                      <a:br>
                        <a:rPr lang="es-CL" sz="1800" b="1" i="0" u="none" strike="noStrike" dirty="0">
                          <a:solidFill>
                            <a:srgbClr val="F2F2F2"/>
                          </a:solidFill>
                          <a:effectLst/>
                          <a:latin typeface="Calibri" panose="020F0502020204030204" pitchFamily="34" charset="0"/>
                        </a:rPr>
                      </a:br>
                      <a:r>
                        <a:rPr lang="es-CL" sz="1800" b="1" i="0" u="none" strike="noStrike" dirty="0">
                          <a:solidFill>
                            <a:srgbClr val="F2F2F2"/>
                          </a:solidFill>
                          <a:effectLst/>
                          <a:latin typeface="Calibri" panose="020F0502020204030204" pitchFamily="34" charset="0"/>
                        </a:rPr>
                        <a:t>para Chile </a:t>
                      </a:r>
                    </a:p>
                  </a:txBody>
                  <a:tcPr marL="8152" marR="8152" marT="8152"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586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86E"/>
                    </a:solidFill>
                  </a:tcPr>
                </a:tc>
                <a:extLst>
                  <a:ext uri="{0D108BD9-81ED-4DB2-BD59-A6C34878D82A}">
                    <a16:rowId xmlns:a16="http://schemas.microsoft.com/office/drawing/2014/main" val="1271555789"/>
                  </a:ext>
                </a:extLst>
              </a:tr>
              <a:tr h="441839">
                <a:tc>
                  <a:txBody>
                    <a:bodyPr/>
                    <a:lstStyle/>
                    <a:p>
                      <a:pPr algn="ctr" fontAlgn="b"/>
                      <a:r>
                        <a:rPr lang="es-CL" sz="2000" b="1" i="0" u="none" strike="noStrike" dirty="0">
                          <a:solidFill>
                            <a:srgbClr val="000000"/>
                          </a:solidFill>
                          <a:effectLst/>
                          <a:latin typeface="Calibri" panose="020F0502020204030204" pitchFamily="34" charset="0"/>
                        </a:rPr>
                        <a:t>China</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tc>
                  <a:txBody>
                    <a:bodyPr/>
                    <a:lstStyle/>
                    <a:p>
                      <a:pPr algn="ctr" fontAlgn="b"/>
                      <a:r>
                        <a:rPr lang="es-CL" sz="2000" b="0" i="0" u="none" strike="noStrike" dirty="0">
                          <a:solidFill>
                            <a:srgbClr val="000000"/>
                          </a:solidFill>
                          <a:effectLst/>
                          <a:latin typeface="Calibri" panose="020F0502020204030204" pitchFamily="34" charset="0"/>
                        </a:rPr>
                        <a:t>10%</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tc>
                  <a:txBody>
                    <a:bodyPr/>
                    <a:lstStyle/>
                    <a:p>
                      <a:pPr algn="ctr" fontAlgn="b"/>
                      <a:r>
                        <a:rPr lang="es-CL" sz="2000" b="0" i="0" u="none" strike="noStrike" dirty="0">
                          <a:solidFill>
                            <a:srgbClr val="000000"/>
                          </a:solidFill>
                          <a:effectLst/>
                          <a:latin typeface="Calibri" panose="020F0502020204030204" pitchFamily="34" charset="0"/>
                        </a:rPr>
                        <a:t>0%</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extLst>
                  <a:ext uri="{0D108BD9-81ED-4DB2-BD59-A6C34878D82A}">
                    <a16:rowId xmlns:a16="http://schemas.microsoft.com/office/drawing/2014/main" val="1937088926"/>
                  </a:ext>
                </a:extLst>
              </a:tr>
              <a:tr h="394935">
                <a:tc>
                  <a:txBody>
                    <a:bodyPr/>
                    <a:lstStyle/>
                    <a:p>
                      <a:pPr algn="ctr" fontAlgn="b"/>
                      <a:r>
                        <a:rPr lang="es-CL" sz="2000" b="1" i="0" u="none" strike="noStrike" dirty="0">
                          <a:solidFill>
                            <a:srgbClr val="000000"/>
                          </a:solidFill>
                          <a:effectLst/>
                          <a:latin typeface="Calibri" panose="020F0502020204030204" pitchFamily="34" charset="0"/>
                        </a:rPr>
                        <a:t>Corea del Sur</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tc>
                  <a:txBody>
                    <a:bodyPr/>
                    <a:lstStyle/>
                    <a:p>
                      <a:pPr algn="ctr" fontAlgn="b"/>
                      <a:r>
                        <a:rPr lang="es-CL" sz="2000" b="0" i="0" u="none" strike="noStrike" dirty="0">
                          <a:solidFill>
                            <a:srgbClr val="000000"/>
                          </a:solidFill>
                          <a:effectLst/>
                          <a:latin typeface="Calibri" panose="020F0502020204030204" pitchFamily="34" charset="0"/>
                        </a:rPr>
                        <a:t>24%</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tc>
                  <a:txBody>
                    <a:bodyPr/>
                    <a:lstStyle/>
                    <a:p>
                      <a:pPr algn="ctr" fontAlgn="b"/>
                      <a:r>
                        <a:rPr lang="es-CL" sz="2000" b="0" i="0" u="none" strike="noStrike" dirty="0">
                          <a:solidFill>
                            <a:srgbClr val="000000"/>
                          </a:solidFill>
                          <a:effectLst/>
                          <a:latin typeface="Calibri" panose="020F0502020204030204" pitchFamily="34" charset="0"/>
                        </a:rPr>
                        <a:t>0%</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extLst>
                  <a:ext uri="{0D108BD9-81ED-4DB2-BD59-A6C34878D82A}">
                    <a16:rowId xmlns:a16="http://schemas.microsoft.com/office/drawing/2014/main" val="3922567489"/>
                  </a:ext>
                </a:extLst>
              </a:tr>
              <a:tr h="394935">
                <a:tc>
                  <a:txBody>
                    <a:bodyPr/>
                    <a:lstStyle/>
                    <a:p>
                      <a:pPr algn="ctr" fontAlgn="b"/>
                      <a:r>
                        <a:rPr lang="es-CL" sz="2000" b="1" i="0" u="none" strike="noStrike" dirty="0">
                          <a:solidFill>
                            <a:schemeClr val="tx1"/>
                          </a:solidFill>
                          <a:effectLst/>
                          <a:latin typeface="Calibri" panose="020F0502020204030204" pitchFamily="34" charset="0"/>
                        </a:rPr>
                        <a:t>Ecuador</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tc>
                  <a:txBody>
                    <a:bodyPr/>
                    <a:lstStyle/>
                    <a:p>
                      <a:pPr algn="ctr" fontAlgn="b"/>
                      <a:r>
                        <a:rPr lang="es-CL" sz="2000" b="0" i="0" u="none" strike="noStrike" dirty="0">
                          <a:solidFill>
                            <a:schemeClr val="tx1"/>
                          </a:solidFill>
                          <a:effectLst/>
                          <a:latin typeface="Calibri" panose="020F0502020204030204" pitchFamily="34" charset="0"/>
                        </a:rPr>
                        <a:t>25%</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tc>
                  <a:txBody>
                    <a:bodyPr/>
                    <a:lstStyle/>
                    <a:p>
                      <a:pPr algn="ctr" fontAlgn="b"/>
                      <a:r>
                        <a:rPr lang="es-CL" sz="2000" b="0" i="0" u="none" strike="noStrike" dirty="0">
                          <a:solidFill>
                            <a:schemeClr val="tx1"/>
                          </a:solidFill>
                          <a:effectLst/>
                          <a:latin typeface="Calibri" panose="020F0502020204030204" pitchFamily="34" charset="0"/>
                        </a:rPr>
                        <a:t>0%</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extLst>
                  <a:ext uri="{0D108BD9-81ED-4DB2-BD59-A6C34878D82A}">
                    <a16:rowId xmlns:a16="http://schemas.microsoft.com/office/drawing/2014/main" val="3894184305"/>
                  </a:ext>
                </a:extLst>
              </a:tr>
              <a:tr h="394935">
                <a:tc>
                  <a:txBody>
                    <a:bodyPr/>
                    <a:lstStyle/>
                    <a:p>
                      <a:pPr algn="ctr" fontAlgn="b"/>
                      <a:r>
                        <a:rPr lang="es-CL" sz="2000" b="1" i="0" u="none" strike="noStrike" dirty="0">
                          <a:solidFill>
                            <a:schemeClr val="tx1"/>
                          </a:solidFill>
                          <a:effectLst/>
                          <a:latin typeface="Calibri" panose="020F0502020204030204" pitchFamily="34" charset="0"/>
                        </a:rPr>
                        <a:t>UE</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tc>
                  <a:txBody>
                    <a:bodyPr/>
                    <a:lstStyle/>
                    <a:p>
                      <a:pPr algn="ctr" fontAlgn="b"/>
                      <a:r>
                        <a:rPr lang="es-CL" sz="2000" b="0" i="0" u="none" strike="noStrike" dirty="0">
                          <a:solidFill>
                            <a:schemeClr val="tx1"/>
                          </a:solidFill>
                          <a:effectLst/>
                          <a:latin typeface="Calibri" panose="020F0502020204030204" pitchFamily="34" charset="0"/>
                        </a:rPr>
                        <a:t>12%</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tc>
                  <a:txBody>
                    <a:bodyPr/>
                    <a:lstStyle/>
                    <a:p>
                      <a:pPr algn="ctr" fontAlgn="b"/>
                      <a:r>
                        <a:rPr lang="es-CL" sz="2000" b="0" i="0" u="none" strike="noStrike" dirty="0">
                          <a:solidFill>
                            <a:schemeClr val="tx1"/>
                          </a:solidFill>
                          <a:effectLst/>
                          <a:latin typeface="Calibri" panose="020F0502020204030204" pitchFamily="34" charset="0"/>
                        </a:rPr>
                        <a:t>0%</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extLst>
                  <a:ext uri="{0D108BD9-81ED-4DB2-BD59-A6C34878D82A}">
                    <a16:rowId xmlns:a16="http://schemas.microsoft.com/office/drawing/2014/main" val="2651150686"/>
                  </a:ext>
                </a:extLst>
              </a:tr>
              <a:tr h="394935">
                <a:tc>
                  <a:txBody>
                    <a:bodyPr/>
                    <a:lstStyle/>
                    <a:p>
                      <a:pPr algn="ctr" fontAlgn="b"/>
                      <a:r>
                        <a:rPr lang="es-CL" sz="2000" b="1" i="0" u="none" strike="noStrike" dirty="0">
                          <a:solidFill>
                            <a:schemeClr val="tx1"/>
                          </a:solidFill>
                          <a:effectLst/>
                          <a:latin typeface="Calibri" panose="020F0502020204030204" pitchFamily="34" charset="0"/>
                        </a:rPr>
                        <a:t>MERCOSUR</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tc>
                  <a:txBody>
                    <a:bodyPr/>
                    <a:lstStyle/>
                    <a:p>
                      <a:pPr algn="ctr" fontAlgn="b"/>
                      <a:r>
                        <a:rPr lang="es-CL" sz="2000" b="0" i="0" u="none" strike="noStrike" dirty="0">
                          <a:solidFill>
                            <a:schemeClr val="tx1"/>
                          </a:solidFill>
                          <a:effectLst/>
                          <a:latin typeface="Calibri" panose="020F0502020204030204" pitchFamily="34" charset="0"/>
                        </a:rPr>
                        <a:t>10%</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tc>
                  <a:txBody>
                    <a:bodyPr/>
                    <a:lstStyle/>
                    <a:p>
                      <a:pPr algn="ctr" fontAlgn="b"/>
                      <a:r>
                        <a:rPr lang="es-CL" sz="2000" b="0" i="0" u="none" strike="noStrike" dirty="0">
                          <a:solidFill>
                            <a:schemeClr val="tx1"/>
                          </a:solidFill>
                          <a:effectLst/>
                          <a:latin typeface="Calibri" panose="020F0502020204030204" pitchFamily="34" charset="0"/>
                        </a:rPr>
                        <a:t>0%</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extLst>
                  <a:ext uri="{0D108BD9-81ED-4DB2-BD59-A6C34878D82A}">
                    <a16:rowId xmlns:a16="http://schemas.microsoft.com/office/drawing/2014/main" val="539965877"/>
                  </a:ext>
                </a:extLst>
              </a:tr>
              <a:tr h="394935">
                <a:tc>
                  <a:txBody>
                    <a:bodyPr/>
                    <a:lstStyle/>
                    <a:p>
                      <a:pPr algn="ctr" fontAlgn="b"/>
                      <a:r>
                        <a:rPr lang="es-CL" sz="2000" b="1" i="0" u="none" strike="noStrike" dirty="0">
                          <a:solidFill>
                            <a:schemeClr val="tx1"/>
                          </a:solidFill>
                          <a:effectLst/>
                          <a:latin typeface="Calibri" panose="020F0502020204030204" pitchFamily="34" charset="0"/>
                        </a:rPr>
                        <a:t>Tailandia</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tc>
                  <a:txBody>
                    <a:bodyPr/>
                    <a:lstStyle/>
                    <a:p>
                      <a:pPr algn="ctr" fontAlgn="b"/>
                      <a:r>
                        <a:rPr lang="es-CL" sz="2000" b="0" i="0" u="none" strike="noStrike" dirty="0">
                          <a:solidFill>
                            <a:schemeClr val="tx1"/>
                          </a:solidFill>
                          <a:effectLst/>
                          <a:latin typeface="Calibri" panose="020F0502020204030204" pitchFamily="34" charset="0"/>
                        </a:rPr>
                        <a:t>40%</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tc>
                  <a:txBody>
                    <a:bodyPr/>
                    <a:lstStyle/>
                    <a:p>
                      <a:pPr algn="ctr" fontAlgn="b"/>
                      <a:r>
                        <a:rPr lang="es-CL" sz="2000" b="0" i="0" u="none" strike="noStrike" dirty="0">
                          <a:solidFill>
                            <a:schemeClr val="tx1"/>
                          </a:solidFill>
                          <a:effectLst/>
                          <a:latin typeface="Calibri" panose="020F0502020204030204" pitchFamily="34" charset="0"/>
                        </a:rPr>
                        <a:t>0%</a:t>
                      </a:r>
                    </a:p>
                  </a:txBody>
                  <a:tcPr marL="8152" marR="8152" marT="8152" marB="0" anchor="ctr">
                    <a:lnL w="6350" cap="flat" cmpd="sng" algn="ctr">
                      <a:solidFill>
                        <a:srgbClr val="00586E"/>
                      </a:solidFill>
                      <a:prstDash val="solid"/>
                      <a:round/>
                      <a:headEnd type="none" w="med" len="med"/>
                      <a:tailEnd type="none" w="med" len="med"/>
                    </a:lnL>
                    <a:lnR w="6350" cap="flat" cmpd="sng" algn="ctr">
                      <a:solidFill>
                        <a:srgbClr val="00586E"/>
                      </a:solidFill>
                      <a:prstDash val="solid"/>
                      <a:round/>
                      <a:headEnd type="none" w="med" len="med"/>
                      <a:tailEnd type="none" w="med" len="med"/>
                    </a:lnR>
                    <a:lnT w="6350" cap="flat" cmpd="sng" algn="ctr">
                      <a:solidFill>
                        <a:srgbClr val="00586E"/>
                      </a:solidFill>
                      <a:prstDash val="solid"/>
                      <a:round/>
                      <a:headEnd type="none" w="med" len="med"/>
                      <a:tailEnd type="none" w="med" len="med"/>
                    </a:lnT>
                    <a:lnB w="6350" cap="flat" cmpd="sng" algn="ctr">
                      <a:solidFill>
                        <a:srgbClr val="00586E"/>
                      </a:solidFill>
                      <a:prstDash val="solid"/>
                      <a:round/>
                      <a:headEnd type="none" w="med" len="med"/>
                      <a:tailEnd type="none" w="med" len="med"/>
                    </a:lnB>
                    <a:solidFill>
                      <a:srgbClr val="E7E6E6">
                        <a:alpha val="69804"/>
                      </a:srgbClr>
                    </a:solidFill>
                  </a:tcPr>
                </a:tc>
                <a:extLst>
                  <a:ext uri="{0D108BD9-81ED-4DB2-BD59-A6C34878D82A}">
                    <a16:rowId xmlns:a16="http://schemas.microsoft.com/office/drawing/2014/main" val="3519164882"/>
                  </a:ext>
                </a:extLst>
              </a:tr>
            </a:tbl>
          </a:graphicData>
        </a:graphic>
      </p:graphicFrame>
      <p:pic>
        <p:nvPicPr>
          <p:cNvPr id="8" name="Imagen 7">
            <a:extLst>
              <a:ext uri="{FF2B5EF4-FFF2-40B4-BE49-F238E27FC236}">
                <a16:creationId xmlns:a16="http://schemas.microsoft.com/office/drawing/2014/main" id="{435A1572-19EC-4E15-A7AD-57CC66B4F424}"/>
              </a:ext>
            </a:extLst>
          </p:cNvPr>
          <p:cNvPicPr>
            <a:picLocks noChangeAspect="1"/>
          </p:cNvPicPr>
          <p:nvPr/>
        </p:nvPicPr>
        <p:blipFill>
          <a:blip r:embed="rId4"/>
          <a:stretch>
            <a:fillRect/>
          </a:stretch>
        </p:blipFill>
        <p:spPr>
          <a:xfrm>
            <a:off x="789233" y="384773"/>
            <a:ext cx="2133785" cy="91448"/>
          </a:xfrm>
          <a:prstGeom prst="rect">
            <a:avLst/>
          </a:prstGeom>
        </p:spPr>
      </p:pic>
      <p:sp>
        <p:nvSpPr>
          <p:cNvPr id="10" name="Rectángulo 9">
            <a:extLst>
              <a:ext uri="{FF2B5EF4-FFF2-40B4-BE49-F238E27FC236}">
                <a16:creationId xmlns:a16="http://schemas.microsoft.com/office/drawing/2014/main" id="{712C4B0C-9CE9-4670-AB9B-56A556EAC005}"/>
              </a:ext>
            </a:extLst>
          </p:cNvPr>
          <p:cNvSpPr/>
          <p:nvPr/>
        </p:nvSpPr>
        <p:spPr>
          <a:xfrm>
            <a:off x="6381750" y="6501873"/>
            <a:ext cx="5326178" cy="246221"/>
          </a:xfrm>
          <a:prstGeom prst="rect">
            <a:avLst/>
          </a:prstGeom>
        </p:spPr>
        <p:txBody>
          <a:bodyPr wrap="square">
            <a:spAutoFit/>
          </a:bodyPr>
          <a:lstStyle/>
          <a:p>
            <a:r>
              <a:rPr lang="es-CL" sz="10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Fuente: Departamento de Información Comercial, Dirección de Estudios, SUBREI.</a:t>
            </a:r>
            <a:endParaRPr lang="es-CL" sz="1000" dirty="0">
              <a:solidFill>
                <a:schemeClr val="tx2">
                  <a:lumMod val="75000"/>
                </a:schemeClr>
              </a:solidFill>
            </a:endParaRPr>
          </a:p>
        </p:txBody>
      </p:sp>
      <p:pic>
        <p:nvPicPr>
          <p:cNvPr id="11" name="Imagen 10" descr="Imagen que contiene rojo, negro, pequeño, sostener&#10;&#10;Descripción generada automáticamente">
            <a:extLst>
              <a:ext uri="{FF2B5EF4-FFF2-40B4-BE49-F238E27FC236}">
                <a16:creationId xmlns:a16="http://schemas.microsoft.com/office/drawing/2014/main" id="{13EEC8E6-7659-48C6-84C2-BD20D9B0E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1795" y="5199221"/>
            <a:ext cx="886882" cy="88688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73470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captura de pantalla&#10;&#10;Descripción generada automáticamente">
            <a:extLst>
              <a:ext uri="{FF2B5EF4-FFF2-40B4-BE49-F238E27FC236}">
                <a16:creationId xmlns:a16="http://schemas.microsoft.com/office/drawing/2014/main" id="{89CC3520-EE1D-F647-8A46-2856C5162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78721B94-E42A-4074-9DD0-77B8142BA6B7}"/>
              </a:ext>
            </a:extLst>
          </p:cNvPr>
          <p:cNvSpPr/>
          <p:nvPr/>
        </p:nvSpPr>
        <p:spPr>
          <a:xfrm>
            <a:off x="1023830" y="760701"/>
            <a:ext cx="12192000" cy="99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200"/>
              </a:spcBef>
              <a:buNone/>
            </a:pPr>
            <a:r>
              <a:rPr lang="es-MX" sz="2000" cap="all" dirty="0">
                <a:solidFill>
                  <a:srgbClr val="2C63A9"/>
                </a:solidFill>
              </a:rPr>
              <a:t>Acceso a los mercados</a:t>
            </a:r>
          </a:p>
          <a:p>
            <a:pPr>
              <a:lnSpc>
                <a:spcPct val="100000"/>
              </a:lnSpc>
              <a:spcBef>
                <a:spcPts val="200"/>
              </a:spcBef>
              <a:buNone/>
            </a:pPr>
            <a:r>
              <a:rPr lang="es-MX" sz="2000" b="1" cap="all" dirty="0">
                <a:solidFill>
                  <a:srgbClr val="2C63A9"/>
                </a:solidFill>
              </a:rPr>
              <a:t>Principales aperturas zoo/</a:t>
            </a:r>
            <a:r>
              <a:rPr lang="es-MX" sz="2000" b="1" cap="all" dirty="0" err="1">
                <a:solidFill>
                  <a:srgbClr val="2C63A9"/>
                </a:solidFill>
              </a:rPr>
              <a:t>fito</a:t>
            </a:r>
            <a:r>
              <a:rPr lang="es-MX" sz="2000" b="1" cap="all" dirty="0">
                <a:solidFill>
                  <a:srgbClr val="2C63A9"/>
                </a:solidFill>
              </a:rPr>
              <a:t> sanitarias en 2019</a:t>
            </a:r>
            <a:endParaRPr lang="es-MX" sz="2000" cap="all" dirty="0">
              <a:solidFill>
                <a:srgbClr val="2C63A9"/>
              </a:solidFill>
            </a:endParaRPr>
          </a:p>
        </p:txBody>
      </p:sp>
      <p:sp>
        <p:nvSpPr>
          <p:cNvPr id="6" name="Rectángulo 5">
            <a:extLst>
              <a:ext uri="{FF2B5EF4-FFF2-40B4-BE49-F238E27FC236}">
                <a16:creationId xmlns:a16="http://schemas.microsoft.com/office/drawing/2014/main" id="{7463835F-20BD-4F3B-96E1-644048D2B397}"/>
              </a:ext>
            </a:extLst>
          </p:cNvPr>
          <p:cNvSpPr/>
          <p:nvPr/>
        </p:nvSpPr>
        <p:spPr>
          <a:xfrm>
            <a:off x="1023830" y="2003188"/>
            <a:ext cx="5291729" cy="1815882"/>
          </a:xfrm>
          <a:prstGeom prst="rect">
            <a:avLst/>
          </a:prstGeom>
          <a:noFill/>
        </p:spPr>
        <p:txBody>
          <a:bodyPr wrap="square" rtlCol="0">
            <a:spAutoFit/>
          </a:bodyPr>
          <a:lstStyle/>
          <a:p>
            <a:pPr marL="342900" indent="-342900" fontAlgn="b">
              <a:buClr>
                <a:srgbClr val="2C63A9"/>
              </a:buClr>
              <a:buSzPct val="100000"/>
              <a:buFont typeface="Arial" panose="020B0604020202020204" pitchFamily="34" charset="0"/>
              <a:buChar char="•"/>
            </a:pPr>
            <a:r>
              <a:rPr lang="es-CL" sz="1400" b="1" dirty="0">
                <a:solidFill>
                  <a:srgbClr val="263650"/>
                </a:solidFill>
                <a:latin typeface="Calibri" panose="020F0502020204030204" pitchFamily="34" charset="0"/>
              </a:rPr>
              <a:t>MIEL Y PRODUCTOS APÍCOLAS  </a:t>
            </a:r>
            <a:r>
              <a:rPr lang="es-CL" sz="1400" dirty="0">
                <a:solidFill>
                  <a:srgbClr val="263650"/>
                </a:solidFill>
                <a:latin typeface="Calibri" panose="020F0502020204030204" pitchFamily="34" charset="0"/>
              </a:rPr>
              <a:t>E.A.U. y China</a:t>
            </a:r>
          </a:p>
          <a:p>
            <a:pPr marL="342900" indent="-342900" fontAlgn="b">
              <a:buClr>
                <a:srgbClr val="2C63A9"/>
              </a:buClr>
              <a:buSzPct val="100000"/>
              <a:buFont typeface="Arial" panose="020B0604020202020204" pitchFamily="34" charset="0"/>
              <a:buChar char="•"/>
            </a:pPr>
            <a:r>
              <a:rPr lang="es-CL" sz="1400" b="1" dirty="0">
                <a:solidFill>
                  <a:srgbClr val="263650"/>
                </a:solidFill>
                <a:latin typeface="Calibri" panose="020F0502020204030204" pitchFamily="34" charset="0"/>
              </a:rPr>
              <a:t>PRODUCTOS DEL MAR </a:t>
            </a:r>
            <a:r>
              <a:rPr lang="es-CL" sz="1400" dirty="0">
                <a:solidFill>
                  <a:srgbClr val="263650"/>
                </a:solidFill>
                <a:latin typeface="Calibri" panose="020F0502020204030204" pitchFamily="34" charset="0"/>
              </a:rPr>
              <a:t>a China</a:t>
            </a:r>
          </a:p>
          <a:p>
            <a:pPr marL="342900" indent="-342900" fontAlgn="b">
              <a:buClr>
                <a:srgbClr val="2C63A9"/>
              </a:buClr>
              <a:buSzPct val="100000"/>
              <a:buFont typeface="Arial" panose="020B0604020202020204" pitchFamily="34" charset="0"/>
              <a:buChar char="•"/>
            </a:pPr>
            <a:r>
              <a:rPr lang="es-CL" sz="1400" b="1" dirty="0">
                <a:solidFill>
                  <a:srgbClr val="263650"/>
                </a:solidFill>
                <a:latin typeface="Calibri" panose="020F0502020204030204" pitchFamily="34" charset="0"/>
              </a:rPr>
              <a:t>PERAS Y CITRICOS </a:t>
            </a:r>
            <a:r>
              <a:rPr lang="es-CL" sz="1400" dirty="0">
                <a:solidFill>
                  <a:srgbClr val="263650"/>
                </a:solidFill>
                <a:latin typeface="Calibri" panose="020F0502020204030204" pitchFamily="34" charset="0"/>
              </a:rPr>
              <a:t>a China</a:t>
            </a:r>
          </a:p>
          <a:p>
            <a:pPr marL="342900" indent="-342900" fontAlgn="b">
              <a:buClr>
                <a:srgbClr val="2C63A9"/>
              </a:buClr>
              <a:buSzPct val="100000"/>
              <a:buFont typeface="Arial" panose="020B0604020202020204" pitchFamily="34" charset="0"/>
              <a:buChar char="•"/>
            </a:pPr>
            <a:r>
              <a:rPr lang="es-CL" sz="1400" b="1" dirty="0">
                <a:solidFill>
                  <a:srgbClr val="263650"/>
                </a:solidFill>
                <a:latin typeface="Calibri" panose="020F0502020204030204" pitchFamily="34" charset="0"/>
              </a:rPr>
              <a:t>PLANTAS DE HORTENSIA </a:t>
            </a:r>
            <a:r>
              <a:rPr lang="es-CL" sz="1400" dirty="0">
                <a:solidFill>
                  <a:srgbClr val="263650"/>
                </a:solidFill>
                <a:latin typeface="Calibri" panose="020F0502020204030204" pitchFamily="34" charset="0"/>
              </a:rPr>
              <a:t>a Corea del Sur y Japón</a:t>
            </a:r>
          </a:p>
          <a:p>
            <a:pPr marL="342900" indent="-342900" fontAlgn="b">
              <a:buClr>
                <a:srgbClr val="2C63A9"/>
              </a:buClr>
              <a:buSzPct val="100000"/>
              <a:buFont typeface="Arial" panose="020B0604020202020204" pitchFamily="34" charset="0"/>
              <a:buChar char="•"/>
            </a:pPr>
            <a:r>
              <a:rPr lang="es-CL" sz="1400" b="1" dirty="0">
                <a:solidFill>
                  <a:srgbClr val="263650"/>
                </a:solidFill>
                <a:latin typeface="Calibri" panose="020F0502020204030204" pitchFamily="34" charset="0"/>
              </a:rPr>
              <a:t>SEMILLAS DE SANDÍA </a:t>
            </a:r>
            <a:r>
              <a:rPr lang="es-CL" sz="1400" dirty="0">
                <a:solidFill>
                  <a:srgbClr val="263650"/>
                </a:solidFill>
                <a:latin typeface="Calibri" panose="020F0502020204030204" pitchFamily="34" charset="0"/>
              </a:rPr>
              <a:t>a Israel</a:t>
            </a:r>
          </a:p>
          <a:p>
            <a:pPr marL="342900" indent="-342900" fontAlgn="b">
              <a:buClr>
                <a:srgbClr val="2C63A9"/>
              </a:buClr>
              <a:buSzPct val="100000"/>
              <a:buFont typeface="Arial" panose="020B0604020202020204" pitchFamily="34" charset="0"/>
              <a:buChar char="•"/>
            </a:pPr>
            <a:r>
              <a:rPr lang="es-CL" sz="1400" b="1" dirty="0">
                <a:solidFill>
                  <a:srgbClr val="263650"/>
                </a:solidFill>
                <a:latin typeface="Calibri" panose="020F0502020204030204" pitchFamily="34" charset="0"/>
              </a:rPr>
              <a:t>POLEN DE MANZANO </a:t>
            </a:r>
            <a:r>
              <a:rPr lang="es-CL" sz="1400" dirty="0">
                <a:solidFill>
                  <a:srgbClr val="263650"/>
                </a:solidFill>
                <a:latin typeface="Calibri" panose="020F0502020204030204" pitchFamily="34" charset="0"/>
              </a:rPr>
              <a:t>a Uruguay</a:t>
            </a:r>
          </a:p>
          <a:p>
            <a:pPr marL="342900" indent="-342900" fontAlgn="b">
              <a:buClr>
                <a:srgbClr val="2C63A9"/>
              </a:buClr>
              <a:buSzPct val="100000"/>
              <a:buFont typeface="Arial" panose="020B0604020202020204" pitchFamily="34" charset="0"/>
              <a:buChar char="•"/>
            </a:pPr>
            <a:r>
              <a:rPr lang="es-CL" sz="1400" b="1" dirty="0">
                <a:solidFill>
                  <a:srgbClr val="263650"/>
                </a:solidFill>
                <a:latin typeface="Calibri" panose="020F0502020204030204" pitchFamily="34" charset="0"/>
              </a:rPr>
              <a:t>ROLLIZOS DE EUCALIPTUS NITENS Y PINUS RADIATA </a:t>
            </a:r>
            <a:r>
              <a:rPr lang="es-CL" sz="1400" dirty="0">
                <a:solidFill>
                  <a:srgbClr val="263650"/>
                </a:solidFill>
                <a:latin typeface="Calibri" panose="020F0502020204030204" pitchFamily="34" charset="0"/>
              </a:rPr>
              <a:t>a Filipinas</a:t>
            </a:r>
          </a:p>
          <a:p>
            <a:pPr marL="342900" indent="-342900" fontAlgn="b">
              <a:buClr>
                <a:srgbClr val="2C63A9"/>
              </a:buClr>
              <a:buSzPct val="100000"/>
              <a:buFont typeface="Arial" panose="020B0604020202020204" pitchFamily="34" charset="0"/>
              <a:buChar char="•"/>
            </a:pPr>
            <a:r>
              <a:rPr lang="es-CL" sz="1400" b="1" dirty="0">
                <a:solidFill>
                  <a:srgbClr val="263650"/>
                </a:solidFill>
                <a:latin typeface="Calibri" panose="020F0502020204030204" pitchFamily="34" charset="0"/>
              </a:rPr>
              <a:t>HOMODERIVADOS PORCINOS </a:t>
            </a:r>
            <a:r>
              <a:rPr lang="es-CL" sz="1400" dirty="0">
                <a:solidFill>
                  <a:srgbClr val="263650"/>
                </a:solidFill>
                <a:latin typeface="Calibri" panose="020F0502020204030204" pitchFamily="34" charset="0"/>
              </a:rPr>
              <a:t>a Costa Rica</a:t>
            </a:r>
          </a:p>
        </p:txBody>
      </p:sp>
      <p:pic>
        <p:nvPicPr>
          <p:cNvPr id="5" name="Imagen 4" descr="Imagen que contiene lego&#10;&#10;Descripción generada automáticamente">
            <a:extLst>
              <a:ext uri="{FF2B5EF4-FFF2-40B4-BE49-F238E27FC236}">
                <a16:creationId xmlns:a16="http://schemas.microsoft.com/office/drawing/2014/main" id="{A292130A-E2CF-1F4B-B44C-F9E88FFE1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80" y="4014061"/>
            <a:ext cx="11380904" cy="2454007"/>
          </a:xfrm>
          <a:prstGeom prst="rect">
            <a:avLst/>
          </a:prstGeom>
        </p:spPr>
      </p:pic>
      <p:sp>
        <p:nvSpPr>
          <p:cNvPr id="11" name="CuadroTexto 10">
            <a:extLst>
              <a:ext uri="{FF2B5EF4-FFF2-40B4-BE49-F238E27FC236}">
                <a16:creationId xmlns:a16="http://schemas.microsoft.com/office/drawing/2014/main" id="{5310F1F4-5A48-4543-AB65-E2D342868414}"/>
              </a:ext>
            </a:extLst>
          </p:cNvPr>
          <p:cNvSpPr txBox="1"/>
          <p:nvPr/>
        </p:nvSpPr>
        <p:spPr>
          <a:xfrm>
            <a:off x="6096000" y="2003188"/>
            <a:ext cx="5635227" cy="2319528"/>
          </a:xfrm>
          <a:prstGeom prst="rect">
            <a:avLst/>
          </a:prstGeom>
          <a:noFill/>
        </p:spPr>
        <p:txBody>
          <a:bodyPr wrap="square" rtlCol="0">
            <a:spAutoFit/>
          </a:bodyPr>
          <a:lstStyle>
            <a:defPPr>
              <a:defRPr lang="es-CL"/>
            </a:defPPr>
            <a:lvl1pPr marL="342900" indent="-342900" fontAlgn="b">
              <a:buClr>
                <a:srgbClr val="2C63A9"/>
              </a:buClr>
              <a:buSzPct val="150000"/>
              <a:buFont typeface="Arial" panose="020B0604020202020204" pitchFamily="34" charset="0"/>
              <a:buChar char="•"/>
              <a:defRPr sz="1500" b="1">
                <a:solidFill>
                  <a:srgbClr val="263650"/>
                </a:solidFill>
                <a:latin typeface="Calibri" panose="020F0502020204030204" pitchFamily="34" charset="0"/>
              </a:defRPr>
            </a:lvl1pPr>
          </a:lstStyle>
          <a:p>
            <a:pPr>
              <a:buSzPct val="100000"/>
            </a:pPr>
            <a:r>
              <a:rPr lang="es-CL" sz="1400" dirty="0"/>
              <a:t>ARÁNDANOS Y PALTAS </a:t>
            </a:r>
            <a:r>
              <a:rPr lang="es-CL" sz="1400" b="0" dirty="0"/>
              <a:t>en India</a:t>
            </a:r>
          </a:p>
          <a:p>
            <a:pPr>
              <a:buSzPct val="100000"/>
            </a:pPr>
            <a:r>
              <a:rPr lang="es-CL" sz="1400" dirty="0"/>
              <a:t>SEMILLAS DE ESPÁRRAGO </a:t>
            </a:r>
            <a:r>
              <a:rPr lang="es-CL" sz="1400" b="0" dirty="0"/>
              <a:t>a Ecuador</a:t>
            </a:r>
          </a:p>
          <a:p>
            <a:pPr>
              <a:buSzPct val="100000"/>
            </a:pPr>
            <a:r>
              <a:rPr lang="es-CL" sz="1400" dirty="0"/>
              <a:t>MANZANAS, LECHE Y PRODUCTOS LÁCTEOS </a:t>
            </a:r>
            <a:r>
              <a:rPr lang="es-CL" sz="1400" b="0" dirty="0"/>
              <a:t>a Vietnam</a:t>
            </a:r>
          </a:p>
          <a:p>
            <a:pPr>
              <a:buSzPct val="100000"/>
            </a:pPr>
            <a:r>
              <a:rPr lang="es-CL" sz="1400" dirty="0"/>
              <a:t>HÍGADO DE CERDO, PLUMAS SECAS DE AVE Y ABEJAS VIVAS </a:t>
            </a:r>
            <a:r>
              <a:rPr lang="es-CL" sz="1400" b="0" dirty="0"/>
              <a:t>a Perú</a:t>
            </a:r>
            <a:endParaRPr lang="es-CL" sz="1400" dirty="0"/>
          </a:p>
          <a:p>
            <a:pPr>
              <a:buSzPct val="100000"/>
            </a:pPr>
            <a:r>
              <a:rPr lang="es-CL" sz="1400" dirty="0"/>
              <a:t>CEREZAS </a:t>
            </a:r>
            <a:r>
              <a:rPr lang="es-CL" sz="1400" b="0" dirty="0"/>
              <a:t>a Arabia Saudita</a:t>
            </a:r>
            <a:endParaRPr lang="es-CL" sz="1400" dirty="0"/>
          </a:p>
          <a:p>
            <a:pPr>
              <a:buSzPct val="100000"/>
            </a:pPr>
            <a:r>
              <a:rPr lang="es-CL" sz="1400" dirty="0"/>
              <a:t>TABLEROS CONTRACHAPADOS DE PINUS RADIATA </a:t>
            </a:r>
            <a:r>
              <a:rPr lang="es-CL" sz="1400" b="0" dirty="0"/>
              <a:t>a Marruecos</a:t>
            </a:r>
            <a:endParaRPr lang="es-CL" sz="1400" dirty="0"/>
          </a:p>
          <a:p>
            <a:pPr>
              <a:buSzPct val="100000"/>
            </a:pPr>
            <a:r>
              <a:rPr lang="es-CL" sz="1400" dirty="0"/>
              <a:t>CARNE DE BOVINO </a:t>
            </a:r>
            <a:r>
              <a:rPr lang="es-CL" sz="1400" b="0" dirty="0"/>
              <a:t>a Corea del Sur</a:t>
            </a:r>
          </a:p>
          <a:p>
            <a:pPr>
              <a:buSzPct val="100000"/>
            </a:pPr>
            <a:r>
              <a:rPr lang="es-CL" sz="1400" dirty="0"/>
              <a:t>SEMILLAS DE AVENA </a:t>
            </a:r>
            <a:r>
              <a:rPr lang="es-CL" sz="1400" b="0" dirty="0"/>
              <a:t>a Sudáfrica</a:t>
            </a:r>
          </a:p>
          <a:p>
            <a:pPr>
              <a:buSzPct val="100000"/>
            </a:pPr>
            <a:r>
              <a:rPr lang="es-CL" sz="1400" dirty="0"/>
              <a:t>SEMILLAS DE GIRASOL </a:t>
            </a:r>
            <a:r>
              <a:rPr lang="es-CL" sz="1400" b="0" dirty="0"/>
              <a:t>a Egipto</a:t>
            </a:r>
          </a:p>
          <a:p>
            <a:pPr>
              <a:buSzPct val="100000"/>
            </a:pPr>
            <a:endParaRPr lang="es-CL" sz="1400" dirty="0"/>
          </a:p>
        </p:txBody>
      </p:sp>
      <p:pic>
        <p:nvPicPr>
          <p:cNvPr id="9" name="Imagen 8">
            <a:extLst>
              <a:ext uri="{FF2B5EF4-FFF2-40B4-BE49-F238E27FC236}">
                <a16:creationId xmlns:a16="http://schemas.microsoft.com/office/drawing/2014/main" id="{8DB5D833-9AEB-4607-8262-63A81B64D31B}"/>
              </a:ext>
            </a:extLst>
          </p:cNvPr>
          <p:cNvPicPr>
            <a:picLocks noChangeAspect="1"/>
          </p:cNvPicPr>
          <p:nvPr/>
        </p:nvPicPr>
        <p:blipFill>
          <a:blip r:embed="rId5"/>
          <a:stretch>
            <a:fillRect/>
          </a:stretch>
        </p:blipFill>
        <p:spPr>
          <a:xfrm>
            <a:off x="789233" y="384773"/>
            <a:ext cx="2133785" cy="91448"/>
          </a:xfrm>
          <a:prstGeom prst="rect">
            <a:avLst/>
          </a:prstGeom>
        </p:spPr>
      </p:pic>
      <p:pic>
        <p:nvPicPr>
          <p:cNvPr id="10" name="Gráfico 9">
            <a:extLst>
              <a:ext uri="{FF2B5EF4-FFF2-40B4-BE49-F238E27FC236}">
                <a16:creationId xmlns:a16="http://schemas.microsoft.com/office/drawing/2014/main" id="{14E03CCF-8B50-415B-9E9F-B13939184C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62254" y="545889"/>
            <a:ext cx="2068973" cy="551909"/>
          </a:xfrm>
          <a:prstGeom prst="rect">
            <a:avLst/>
          </a:prstGeom>
        </p:spPr>
      </p:pic>
    </p:spTree>
    <p:extLst>
      <p:ext uri="{BB962C8B-B14F-4D97-AF65-F5344CB8AC3E}">
        <p14:creationId xmlns:p14="http://schemas.microsoft.com/office/powerpoint/2010/main" val="446730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Imagen que contiene captura de pantalla&#10;&#10;Descripción generada automáticamente">
            <a:extLst>
              <a:ext uri="{FF2B5EF4-FFF2-40B4-BE49-F238E27FC236}">
                <a16:creationId xmlns:a16="http://schemas.microsoft.com/office/drawing/2014/main" id="{105D545D-E9DD-A04D-97B3-CFC8D3356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Imagen 14" descr="Captura de pantalla de un celular&#10;&#10;Descripción generada automáticamente">
            <a:extLst>
              <a:ext uri="{FF2B5EF4-FFF2-40B4-BE49-F238E27FC236}">
                <a16:creationId xmlns:a16="http://schemas.microsoft.com/office/drawing/2014/main" id="{A7A0FF66-1A32-2D45-8ABE-932EFE846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532" y="929942"/>
            <a:ext cx="9713628" cy="5463916"/>
          </a:xfrm>
          <a:prstGeom prst="rect">
            <a:avLst/>
          </a:prstGeom>
        </p:spPr>
      </p:pic>
      <p:sp>
        <p:nvSpPr>
          <p:cNvPr id="6" name="AutoShape 5" descr="data:image/jpeg;base64,/9j/4AAQSkZJRgABAQAAAQABAAD/2wCEAAkGBxQQEBIPEhAPEA8QEA8QEA8QDw8QEA8PFBEWFhQUFBQYHCggGBolHBQUITEhJSkrLi4uFx8zODMsNygtLisBCgoKDg0OFxAQFSwcHBwsLCwsLCwsLCwsLCwsLCwsLCwsLCwsLCwsLCwsLCwsLCwsLCwrLCs3LCsrLCsrKysrK//AABEIALkBEAMBIgACEQEDEQH/xAAcAAACAgMBAQAAAAAAAAAAAAADBAIFAAEGBwj/xAA8EAACAQMBBgQEBAMGBwAAAAAAAQIDBBEhBQYSMUFREyJhcUKBkaEUIzJSB7HBFTNictHhNENTc4KS8P/EABgBAAMBAQAAAAAAAAAAAAAAAAABAgME/8QAHxEBAQACAwEBAQEBAAAAAAAAAAECEQMhMRJBURMy/9oADAMBAAIRAxEAPwD1+lTGI0zKUQ6RVyrKQJ0zcaYYzAtq+UOAhKmGMaDZ3Esom8BuEi4j2nQcVqMIDgMhVWLYvcDAncyHiMvCniampVAE3qyDqG2nNalOWoWmxJzGqLClDls9foWCK+2WpYxMsnRx+IVuTPO9rr86fueiVeR59tpfnS9/9DO+Lvq12T+ku7dFHsj9Je0DTG9Oe+mGL1kHkxO4mUvbGiVMHGYWkMqagzJzNIDcMWi3pOVQyEhNyGKI9JmQ0loUl7ZqUsvki7fI5nb20lShN9shGuJHa+1adtFttLB5bvHvhKq3Gnou+QG8V3Vupt5xDLwslHLZ7XNonLK/i5H1fBhkxVSCqZmmUYwE6hrxQV9DmA1M2pAe0iLN5IyGVRCoC2FQUYpCFzzY8I3XMeIz8Vdd+YVqTGbleYVqI3jlvqMXqWlqirprUt7SIshDdFajkRWmtRuJjk6MEanI4Dbq/Ol8j0CfI4LeBfnP5E3xVPbIflL2gUWxY+U6CjTKxZWdpTKy9lgtZxKfaKLhVuhLKHaIhbch+iOg0gNwFTBVxFSuBmgAwT8ThQ04pXlyoRbbxhHj2+G8XHKUYptZfJM6/efarf5cU3nn7HD7TgksuOo9NsXLO5m+UH89Ac1OXPQZvb5Q+Cb9oMpbjbn+HHuRbIt9XZJKQFMJEemSbkQ4iWDEg0aUZBIyIIwVhwZSNNgkyWRaG2SYeL0FmMU+QZKx9SFa0MsbByWpMqrCE7XLIOyRZ8JnCX9I+FXGyWeQ5So4D8BJIVyEwQUAiMMIXJpqfI4XeNfnP2O6kcRvIvzfkF8FWewKfkTOgpwKHd+fkXsdBCRX4iI1IlLtOJdVGU+02VijMva8h2LFLVaDQ6meCqZqcgSJpCJglfXOFhD0o6CFe3y8scXMXNVrJzk5dwf9iQ5tZ9y9rvHJFRdVZltCd3sinjHDH6HM3u7UJN+VF9cXEuzYnUvmvhCh6nCIxCJuNMPCBnaiQNQNcAxgzhJ+laCjA3wBUjMB9HoJQN8ITBmBbHyHwhImYNoLVSMBzlhhANeL0wEFrfiGOqK1FLsL1KrRfyzuej8qxuNYpKtywlGs2P5T/ouPECxZV05viRZU+RGU00wu0pcjjN5V+Z8js2cdvOvzF7Mm+KomwamFg6SlPQ5bYr0OkovQrHxlb2LUmU20JFtUKi9i2y4jJO0WgxgDa6LUJUrxXVArHEOpW4SrvtueH8Lfsh2rUTEa/C+eB6V8xUVt/wCnDScZx94SBrfyhL419wW2rClUTTSPPtrbD4G3DVdhXc8VHe3G9lN8pCf9u8b0Z5o+KL5tB6V7OPKTInIrT0+3qcfNoS23cwpx6ZOIp7zVYdUJ3m2ZVXmbz6Ff6QtPqVUyaRDxDPEIGoIYQ8RGvFQaUmbB+MjXjINFsUwD46M8dBobGMAeOiMrleoaGzJpiM74DK/fYNDawmV92jSvG+hGcXIvFnmRqRCUUTqUH2ZKlQl2Ze2fyJTeqLalyKyNF5WhZ0loZ5NcImzkN6F518zrZSSOe23YyrSTguXcj8XVZsiR0dCehV7M2VKD86+ReO4UF+l/JIcuon42DVqqOrT+hWV76L5NP/7sWtPaVOponr2fMpts7LjUzKHknjRoqZQ/nRerepdcCFa7i/iOM29Vr0J8NST4fhktEylq7Tk/if1Y/uDT0GvdvHlmVlxfVO/3OJnfz/fL6gZbanH4mxfY06q5um+cvuVF1tBcs5Kae05T56C7l6iuY0sq9OM9dM/cqLmk4+qNyrsj+IfJkbURmsg5IdqRT5C8o4EH1WraXcmrV9xnjM4zTadAfhfU3+F9Q3iGvFQbo1EFbLubVuiXimnWQdjUb8BGeCiLuF3RB3S7oOx0N4S7EalNAXeR/cvqCqX0f3IB0BcxSF4yQO7uVLkLxqYALe3SHYRyJbNouS4nlR6eo3dyajhaC2cm25RNJFNOvKGuWZR2s5aNJvoT/pN6q7x3W13FdQdzcuK0wSoReFnn1FNqNRXqPKljFNe7QqJvziD3gqQ5sBtCrqyluKmTiy5bt144TTrKG8fFjOmRyW1k1lNP0PP4VscHu38hqNzjqVjzX9K8UXm0blT88Hw1I6jeyNsKvFxb/MjpJHIVrp5KqrtOVvXjXjyylNdGhzk7Tlx9O82/s2NxSlGS1xo+zPIto28qFR05LGHo+57PZ3Ua1ONSLypI5TfXYqqxc0vMtTeVzvNpNv2BziHejcXo0RaGkrNYNKYzOIrUgBpcRCSB5M4wDbZB1Dc5C02AfTL2nPuiL2jPuZC1yMU7BPoaI2Vd9P8AcyP4uf7mWsNmrsgq2cuyAbUn4iT+KX1ZniSfVl9GxS6BVZrsA25zzepvw5dmdF+FXYkrZdhBzyoS7MkrWXY6FUF2JxooB255WMh2w2XrxT5dI9/ct+BCt5fRp6Z1YrVTHZmclFFfdXGdDFNz15iG0pOCJuWmmOJC/r50XIVoqXFFx58cU/ZtAozbeoV1uFZXTDOfe7t0a607aWehR7cTa6v14WN7R2vGhT43q2tF3OMv9451XySXuzXk5MZNM+Pjyt2BdtlNeTx1LKrcZRzW063FU4G+HCy1nnn+hydV0a0PQqcUnLotI+3caU/9RCFVLTKDxreo9KbrvUrL+nxxY7VqEKSyCNGNwttOlP8ADVH5ZPyZ6Psd7e0VKLXPKPH7+LhNTjo4vKa0PT92dqK5oRlnzJYkvU348vxz8uOu3nO9Wz/DqOSWFkpYs9O3v2b4lNtLVHlsk4ycX0NmKUmDk8mpSISkBIVIgGH4gcwMMHNEpPBF6gH1PSQ7RiJ0ojlFm1jGUzFG8GoskQuMwZgi5Jc2BqXcUKqkMYNSklzZT3W2oxzqs+5z97tqc3ji4V6GeXJI1x4rXYVb+EdOJN+gtU21TXVHFO6fdg5VMmV5/wCNZwz9dhLbdN/E16rBlF0ZPic+J/4jjozGaMl+7Apy07xyeO2/GU0tGn7FdXnGo/1fI5idzh88mvxMujHeYpxOklaQxzSK+8sk08MqnfT/AHMUu9py4XqTeXH+KmF36hvHe5ko5zwxivTkUlOqxW4vOKTT5xf2fIlCoc9u726PyaWEaoK8to1V5km1yfXAv4nqMU5ZQ5E2KW52Sm/LKUX6MHTtqlPXPGvuXPh5M4cF7LSpVxnnzH7am8Z+xC6slLzxWJLmu4e0eFroRlRCe0aGmcEN1dqfhq6i3+XN4fZMsLmSaeccjlLzR57PQ0wqM5t7TWgqkOjUkeU75bHdGp4iXlbO53K2r+Itll5lDyv5De3tnxr0pRa1w8HVK47NdPGJA5BrmnwSlD9snH6MC2UkJsi5m5kYRyxmhNG6dNvkmxiFBzkoxWW+iPR9y90dVUqR16J8kVMdpyy09jjav0Jqnw82hGrtCXTkKX9zJ05ebzJNoVy6OYTa2qXsI9ciFztyK0ycNPbEnzYvO+b1yc15/wCOqcMjq7vbnZlVc7Ub5v7lBO6b6kfGMcuW1pOORZVbvIu6wo6hpSM7Vn1WJqqIRZPiEZvxfQ064rxmJj2RlVQqrYE4slnUQOOQrcwM4jUmAc5tChwzU+mcS9n/ALhJ2zi1rhPuP3dLOU1zFXrCK6wbi/6fYJ1Tl/BPCio81JvlrklRi4vupfZm6MFga0wXbNK1ovx9AdRm2upuMgjMOixh0k0LJ4yN0paFaJVbTq+FFylyS5nDbQ2txZUUej39vGpFxksp9DgNrbK8ObS/T09jTjkRyb/F/wDwo2m1cTpN6SWUvl/selbXu/DpyfZM8u/h7bcN4nj4X/U6/fu+8Oi1nV6HRj65snndzW46k5d5yf3AMhQnnJIpKEkN2NrKbUYpuUnhJAqFBzkoxTbbwkubPYtxdzlRiqtVJ1Gv/VdgRllotuluWqUVUqLM2s69DsqcFHRLQeqxwsIRfM1wY30KdcH4mQKZtSwc23U4e+XBVnHtJ/cH4g1vLHhrt/uSZXRZxZTVduN3B1IkmCTJolQkCYNG+IDFjIkpAYsnECETNxkDyaTAh4MIkLxkSUx6GxnLBrOQakY5BoI1YZK6vFp8UfZro0PVXoJ1YsPkbap3K/a8+5ONXi9EAeEZArUP6priAz9ASl5nH0yvkDdXI5CFeqa69DVnep6PSS0aZlFgr624vNHSa69yiOVqpTbQo8R0ljsuLpRlKeZPplI1UsY6tyikvVG2OGu2WWc8IboWnhynWawknr8jm97tou5qvH6It49Sz27vBTgvwtGSf/Ukn9jn0k+ptJphbukaMMIYt7eVSShCLlKTwklltjVns+deoqVKLnJ9F/Nvoj2rcXcaFnFVKiU68lrJrSPpEEWqzcPcVUEq9ZJ1WuXSC7I9AVPCwhlQMcCkaI1qYhOnqXNSAnVpF41Nxc1GRvjAcRvjOZ0Oc3rj+ZB+jX3KmJc70v8AR8ykUjlznbq4/wDkWBNIFCQRSyRpp0mbwRcjakGhtKJNMGpE1MegnE1KRpM3gJCrIhAcXgm5F6JiRGTJOYGeoEHWrYFKd06j4afmfJyf6V/qJbWm5TVJddZY7di62NQUIrCS0Izup0uT9DeypvXxFntwrApUn4TSno+jSbTLG3vHlvHV/TOgO9vY6SaWc6aCxmUnZ1V3NzhxmsrDw001ow2EWSUK8OFpPK66fcrqlLhws5w0n/QqWpqdCWc++AsxV5g+JaxfNdgsq2VlGk7QpN5Z1I01OnUnBxfwyaWDkLjaVaaxKtUa7cT/AKH0LuPuwpUpVq9NN1NIQms4h6p9xTeL+EVrcNzpZt5t6uDzF/8Ag9F8jp47dduXks2+eeF8/uW2wdnXF3VjRoqUpNrPaK7t9EerUv4JR4lxXM3HquGKyvc9F3X3St9nw4KNNJv9Un5pSfq2Xup2T3J3Qp2FGKwpVml4k3q3Lr8jqjMGDiWGGZNAGpIVqIZmxOrIcKuM4jFIiTjzMWjn96HrD5lJkud6f1Q9mUy5HPl66uP/AJTgwqYKJOBKxIkkiVMzqI2JE0jIk2MmQiSbwaiVO8P919R6LZ+tfwjo5pemcsEriVT+7i/80tF9OZz9h0OqsuRnyZWeKkJunVjzcX9UTleKMHKWmFrkfr8l7HKby/8AL/7q/mGN2eU1DdnB1JOo9HJ6LtHoi08bgXywIbO6ewxddPcn2q/AnXxHCxnX5CtSaqOPp/M1V+L2f9QVp0+RslYxnw4in6t9kEklJcS5519UuRXvnP2X8x22/Q/Ydg9iMpYPStzLCi7WlUdKPG8vLSeueZ5lWPWd2f8AhKP+RfyNeKdublvS/pzDKQlSGIHQ5x8mEUbAN4NEjACGDTJs0wAMxKstR+YnVHE2P//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solidFill>
                <a:prstClr val="black"/>
              </a:solidFill>
              <a:latin typeface="Calibri"/>
            </a:endParaRPr>
          </a:p>
        </p:txBody>
      </p:sp>
      <p:sp>
        <p:nvSpPr>
          <p:cNvPr id="7" name="AutoShape 7" descr="data:image/jpeg;base64,/9j/4AAQSkZJRgABAQAAAQABAAD/2wCEAAkGBxQQEBIPEhAPEA8QEA8QEA8QDw8QEA8PFBEWFhQUFBQYHCggGBolHBQUITEhJSkrLi4uFx8zODMsNygtLisBCgoKDg0OFxAQFSwcHBwsLCwsLCwsLCwsLCwsLCwsLCwsLCwsLCwsLCwsLCwsLCwsLCwrLCs3LCsrLCsrKysrK//AABEIALkBEAMBIgACEQEDEQH/xAAcAAACAgMBAQAAAAAAAAAAAAADBAIFAAEGBwj/xAA8EAACAQMBBgQEBAMGBwAAAAAAAQIDBBEhBQYSMUFREyJhcUKBkaEUIzJSB7HBFTNictHhNENTc4KS8P/EABgBAAMBAQAAAAAAAAAAAAAAAAABAgME/8QAHxEBAQACAwEBAQEBAAAAAAAAAAECEQMhMRJBURMy/9oADAMBAAIRAxEAPwD1+lTGI0zKUQ6RVyrKQJ0zcaYYzAtq+UOAhKmGMaDZ3Esom8BuEi4j2nQcVqMIDgMhVWLYvcDAncyHiMvCniampVAE3qyDqG2nNalOWoWmxJzGqLClDls9foWCK+2WpYxMsnRx+IVuTPO9rr86fueiVeR59tpfnS9/9DO+Lvq12T+ku7dFHsj9Je0DTG9Oe+mGL1kHkxO4mUvbGiVMHGYWkMqagzJzNIDcMWi3pOVQyEhNyGKI9JmQ0loUl7ZqUsvki7fI5nb20lShN9shGuJHa+1adtFttLB5bvHvhKq3Gnou+QG8V3Vupt5xDLwslHLZ7XNonLK/i5H1fBhkxVSCqZmmUYwE6hrxQV9DmA1M2pAe0iLN5IyGVRCoC2FQUYpCFzzY8I3XMeIz8Vdd+YVqTGbleYVqI3jlvqMXqWlqirprUt7SIshDdFajkRWmtRuJjk6MEanI4Dbq/Ol8j0CfI4LeBfnP5E3xVPbIflL2gUWxY+U6CjTKxZWdpTKy9lgtZxKfaKLhVuhLKHaIhbch+iOg0gNwFTBVxFSuBmgAwT8ThQ04pXlyoRbbxhHj2+G8XHKUYptZfJM6/efarf5cU3nn7HD7TgksuOo9NsXLO5m+UH89Ac1OXPQZvb5Q+Cb9oMpbjbn+HHuRbIt9XZJKQFMJEemSbkQ4iWDEg0aUZBIyIIwVhwZSNNgkyWRaG2SYeL0FmMU+QZKx9SFa0MsbByWpMqrCE7XLIOyRZ8JnCX9I+FXGyWeQ5So4D8BJIVyEwQUAiMMIXJpqfI4XeNfnP2O6kcRvIvzfkF8FWewKfkTOgpwKHd+fkXsdBCRX4iI1IlLtOJdVGU+02VijMva8h2LFLVaDQ6meCqZqcgSJpCJglfXOFhD0o6CFe3y8scXMXNVrJzk5dwf9iQ5tZ9y9rvHJFRdVZltCd3sinjHDH6HM3u7UJN+VF9cXEuzYnUvmvhCh6nCIxCJuNMPCBnaiQNQNcAxgzhJ+laCjA3wBUjMB9HoJQN8ITBmBbHyHwhImYNoLVSMBzlhhANeL0wEFrfiGOqK1FLsL1KrRfyzuej8qxuNYpKtywlGs2P5T/ouPECxZV05viRZU+RGU00wu0pcjjN5V+Z8js2cdvOvzF7Mm+KomwamFg6SlPQ5bYr0OkovQrHxlb2LUmU20JFtUKi9i2y4jJO0WgxgDa6LUJUrxXVArHEOpW4SrvtueH8Lfsh2rUTEa/C+eB6V8xUVt/wCnDScZx94SBrfyhL419wW2rClUTTSPPtrbD4G3DVdhXc8VHe3G9lN8pCf9u8b0Z5o+KL5tB6V7OPKTInIrT0+3qcfNoS23cwpx6ZOIp7zVYdUJ3m2ZVXmbz6Ff6QtPqVUyaRDxDPEIGoIYQ8RGvFQaUmbB+MjXjINFsUwD46M8dBobGMAeOiMrleoaGzJpiM74DK/fYNDawmV92jSvG+hGcXIvFnmRqRCUUTqUH2ZKlQl2Ze2fyJTeqLalyKyNF5WhZ0loZ5NcImzkN6F518zrZSSOe23YyrSTguXcj8XVZsiR0dCehV7M2VKD86+ReO4UF+l/JIcuon42DVqqOrT+hWV76L5NP/7sWtPaVOponr2fMpts7LjUzKHknjRoqZQ/nRerepdcCFa7i/iOM29Vr0J8NST4fhktEylq7Tk/if1Y/uDT0GvdvHlmVlxfVO/3OJnfz/fL6gZbanH4mxfY06q5um+cvuVF1tBcs5Kae05T56C7l6iuY0sq9OM9dM/cqLmk4+qNyrsj+IfJkbURmsg5IdqRT5C8o4EH1WraXcmrV9xnjM4zTadAfhfU3+F9Q3iGvFQbo1EFbLubVuiXimnWQdjUb8BGeCiLuF3RB3S7oOx0N4S7EalNAXeR/cvqCqX0f3IB0BcxSF4yQO7uVLkLxqYALe3SHYRyJbNouS4nlR6eo3dyajhaC2cm25RNJFNOvKGuWZR2s5aNJvoT/pN6q7x3W13FdQdzcuK0wSoReFnn1FNqNRXqPKljFNe7QqJvziD3gqQ5sBtCrqyluKmTiy5bt144TTrKG8fFjOmRyW1k1lNP0PP4VscHu38hqNzjqVjzX9K8UXm0blT88Hw1I6jeyNsKvFxb/MjpJHIVrp5KqrtOVvXjXjyylNdGhzk7Tlx9O82/s2NxSlGS1xo+zPIto28qFR05LGHo+57PZ3Ua1ONSLypI5TfXYqqxc0vMtTeVzvNpNv2BziHejcXo0RaGkrNYNKYzOIrUgBpcRCSB5M4wDbZB1Dc5C02AfTL2nPuiL2jPuZC1yMU7BPoaI2Vd9P8AcyP4uf7mWsNmrsgq2cuyAbUn4iT+KX1ZniSfVl9GxS6BVZrsA25zzepvw5dmdF+FXYkrZdhBzyoS7MkrWXY6FUF2JxooB255WMh2w2XrxT5dI9/ct+BCt5fRp6Z1YrVTHZmclFFfdXGdDFNz15iG0pOCJuWmmOJC/r50XIVoqXFFx58cU/ZtAozbeoV1uFZXTDOfe7t0a607aWehR7cTa6v14WN7R2vGhT43q2tF3OMv9451XySXuzXk5MZNM+Pjyt2BdtlNeTx1LKrcZRzW063FU4G+HCy1nnn+hydV0a0PQqcUnLotI+3caU/9RCFVLTKDxreo9KbrvUrL+nxxY7VqEKSyCNGNwttOlP8ADVH5ZPyZ6Psd7e0VKLXPKPH7+LhNTjo4vKa0PT92dqK5oRlnzJYkvU348vxz8uOu3nO9Wz/DqOSWFkpYs9O3v2b4lNtLVHlsk4ycX0NmKUmDk8mpSISkBIVIgGH4gcwMMHNEpPBF6gH1PSQ7RiJ0ojlFm1jGUzFG8GoskQuMwZgi5Jc2BqXcUKqkMYNSklzZT3W2oxzqs+5z97tqc3ji4V6GeXJI1x4rXYVb+EdOJN+gtU21TXVHFO6fdg5VMmV5/wCNZwz9dhLbdN/E16rBlF0ZPic+J/4jjozGaMl+7Apy07xyeO2/GU0tGn7FdXnGo/1fI5idzh88mvxMujHeYpxOklaQxzSK+8sk08MqnfT/AHMUu9py4XqTeXH+KmF36hvHe5ko5zwxivTkUlOqxW4vOKTT5xf2fIlCoc9u726PyaWEaoK8to1V5km1yfXAv4nqMU5ZQ5E2KW52Sm/LKUX6MHTtqlPXPGvuXPh5M4cF7LSpVxnnzH7am8Z+xC6slLzxWJLmu4e0eFroRlRCe0aGmcEN1dqfhq6i3+XN4fZMsLmSaeccjlLzR57PQ0wqM5t7TWgqkOjUkeU75bHdGp4iXlbO53K2r+Itll5lDyv5De3tnxr0pRa1w8HVK47NdPGJA5BrmnwSlD9snH6MC2UkJsi5m5kYRyxmhNG6dNvkmxiFBzkoxWW+iPR9y90dVUqR16J8kVMdpyy09jjav0Jqnw82hGrtCXTkKX9zJ05ebzJNoVy6OYTa2qXsI9ciFztyK0ycNPbEnzYvO+b1yc15/wCOqcMjq7vbnZlVc7Ub5v7lBO6b6kfGMcuW1pOORZVbvIu6wo6hpSM7Vn1WJqqIRZPiEZvxfQ064rxmJj2RlVQqrYE4slnUQOOQrcwM4jUmAc5tChwzU+mcS9n/ALhJ2zi1rhPuP3dLOU1zFXrCK6wbi/6fYJ1Tl/BPCio81JvlrklRi4vupfZm6MFga0wXbNK1ovx9AdRm2upuMgjMOixh0k0LJ4yN0paFaJVbTq+FFylyS5nDbQ2txZUUej39vGpFxksp9DgNrbK8ObS/T09jTjkRyb/F/wDwo2m1cTpN6SWUvl/selbXu/DpyfZM8u/h7bcN4nj4X/U6/fu+8Oi1nV6HRj65snndzW46k5d5yf3AMhQnnJIpKEkN2NrKbUYpuUnhJAqFBzkoxTbbwkubPYtxdzlRiqtVJ1Gv/VdgRllotuluWqUVUqLM2s69DsqcFHRLQeqxwsIRfM1wY30KdcH4mQKZtSwc23U4e+XBVnHtJ/cH4g1vLHhrt/uSZXRZxZTVduN3B1IkmCTJolQkCYNG+IDFjIkpAYsnECETNxkDyaTAh4MIkLxkSUx6GxnLBrOQakY5BoI1YZK6vFp8UfZro0PVXoJ1YsPkbap3K/a8+5ONXi9EAeEZArUP6priAz9ASl5nH0yvkDdXI5CFeqa69DVnep6PSS0aZlFgr624vNHSa69yiOVqpTbQo8R0ljsuLpRlKeZPplI1UsY6tyikvVG2OGu2WWc8IboWnhynWawknr8jm97tou5qvH6It49Sz27vBTgvwtGSf/Ukn9jn0k+ptJphbukaMMIYt7eVSShCLlKTwklltjVns+deoqVKLnJ9F/Nvoj2rcXcaFnFVKiU68lrJrSPpEEWqzcPcVUEq9ZJ1WuXSC7I9AVPCwhlQMcCkaI1qYhOnqXNSAnVpF41Nxc1GRvjAcRvjOZ0Oc3rj+ZB+jX3KmJc70v8AR8ykUjlznbq4/wDkWBNIFCQRSyRpp0mbwRcjakGhtKJNMGpE1MegnE1KRpM3gJCrIhAcXgm5F6JiRGTJOYGeoEHWrYFKd06j4afmfJyf6V/qJbWm5TVJddZY7di62NQUIrCS0Izup0uT9DeypvXxFntwrApUn4TSno+jSbTLG3vHlvHV/TOgO9vY6SaWc6aCxmUnZ1V3NzhxmsrDw001ow2EWSUK8OFpPK66fcrqlLhws5w0n/QqWpqdCWc++AsxV5g+JaxfNdgsq2VlGk7QpN5Z1I01OnUnBxfwyaWDkLjaVaaxKtUa7cT/AKH0LuPuwpUpVq9NN1NIQms4h6p9xTeL+EVrcNzpZt5t6uDzF/8Ag9F8jp47dduXks2+eeF8/uW2wdnXF3VjRoqUpNrPaK7t9EerUv4JR4lxXM3HquGKyvc9F3X3St9nw4KNNJv9Un5pSfq2Xup2T3J3Qp2FGKwpVml4k3q3Lr8jqjMGDiWGGZNAGpIVqIZmxOrIcKuM4jFIiTjzMWjn96HrD5lJkud6f1Q9mUy5HPl66uP/AJTgwqYKJOBKxIkkiVMzqI2JE0jIk2MmQiSbwaiVO8P919R6LZ+tfwjo5pemcsEriVT+7i/80tF9OZz9h0OqsuRnyZWeKkJunVjzcX9UTleKMHKWmFrkfr8l7HKby/8AL/7q/mGN2eU1DdnB1JOo9HJ6LtHoi08bgXywIbO6ewxddPcn2q/AnXxHCxnX5CtSaqOPp/M1V+L2f9QVp0+RslYxnw4in6t9kEklJcS5519UuRXvnP2X8x22/Q/Ydg9iMpYPStzLCi7WlUdKPG8vLSeueZ5lWPWd2f8AhKP+RfyNeKdublvS/pzDKQlSGIHQ5x8mEUbAN4NEjACGDTJs0wAMxKstR+YnVHE2P//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solidFill>
                <a:prstClr val="black"/>
              </a:solidFill>
              <a:latin typeface="Calibri"/>
            </a:endParaRPr>
          </a:p>
        </p:txBody>
      </p:sp>
      <p:sp>
        <p:nvSpPr>
          <p:cNvPr id="9" name="Rectángulo 1">
            <a:extLst>
              <a:ext uri="{FF2B5EF4-FFF2-40B4-BE49-F238E27FC236}">
                <a16:creationId xmlns:a16="http://schemas.microsoft.com/office/drawing/2014/main" id="{1D76DA84-71D4-4FCB-9589-EFADCEC55C7C}"/>
              </a:ext>
            </a:extLst>
          </p:cNvPr>
          <p:cNvSpPr>
            <a:spLocks noChangeArrowheads="1"/>
          </p:cNvSpPr>
          <p:nvPr/>
        </p:nvSpPr>
        <p:spPr bwMode="auto">
          <a:xfrm>
            <a:off x="816532" y="838630"/>
            <a:ext cx="11375468" cy="1400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ts val="200"/>
              </a:spcBef>
              <a:buNone/>
            </a:pPr>
            <a:r>
              <a:rPr lang="es-MX" sz="2000" cap="all" dirty="0">
                <a:solidFill>
                  <a:srgbClr val="263650"/>
                </a:solidFill>
              </a:rPr>
              <a:t>Formulario de notificación</a:t>
            </a:r>
          </a:p>
          <a:p>
            <a:pPr>
              <a:lnSpc>
                <a:spcPct val="100000"/>
              </a:lnSpc>
              <a:spcBef>
                <a:spcPts val="200"/>
              </a:spcBef>
              <a:buNone/>
            </a:pPr>
            <a:r>
              <a:rPr lang="es-MX" sz="2000" b="1" cap="all" dirty="0">
                <a:solidFill>
                  <a:srgbClr val="263650"/>
                </a:solidFill>
              </a:rPr>
              <a:t>Catastro de barreras no arancelarias</a:t>
            </a:r>
          </a:p>
          <a:p>
            <a:pPr>
              <a:lnSpc>
                <a:spcPct val="100000"/>
              </a:lnSpc>
              <a:spcBef>
                <a:spcPts val="200"/>
              </a:spcBef>
              <a:buNone/>
            </a:pPr>
            <a:r>
              <a:rPr lang="es-CL" sz="2000" b="1" dirty="0">
                <a:solidFill>
                  <a:srgbClr val="263650"/>
                </a:solidFill>
              </a:rPr>
              <a:t>www.subrei.gob.cl/formulariocatastro</a:t>
            </a:r>
          </a:p>
          <a:p>
            <a:pPr>
              <a:lnSpc>
                <a:spcPct val="100000"/>
              </a:lnSpc>
              <a:spcBef>
                <a:spcPts val="200"/>
              </a:spcBef>
              <a:buNone/>
            </a:pPr>
            <a:endParaRPr lang="es-MX" sz="2000" b="1" cap="all" dirty="0">
              <a:solidFill>
                <a:srgbClr val="263650"/>
              </a:solidFill>
            </a:endParaRPr>
          </a:p>
        </p:txBody>
      </p:sp>
      <p:pic>
        <p:nvPicPr>
          <p:cNvPr id="58" name="Imagen 57"/>
          <p:cNvPicPr>
            <a:picLocks noChangeAspect="1"/>
          </p:cNvPicPr>
          <p:nvPr/>
        </p:nvPicPr>
        <p:blipFill>
          <a:blip r:embed="rId5"/>
          <a:stretch>
            <a:fillRect/>
          </a:stretch>
        </p:blipFill>
        <p:spPr>
          <a:xfrm rot="5400000">
            <a:off x="8125174" y="3757247"/>
            <a:ext cx="2968880" cy="2304342"/>
          </a:xfrm>
          <a:prstGeom prst="rect">
            <a:avLst/>
          </a:prstGeom>
          <a:ln w="28575">
            <a:solidFill>
              <a:srgbClr val="156AA1"/>
            </a:solidFill>
          </a:ln>
          <a:effectLst>
            <a:outerShdw blurRad="50800" dist="38100" dir="8100000" algn="tr" rotWithShape="0">
              <a:prstClr val="black">
                <a:alpha val="40000"/>
              </a:prstClr>
            </a:outerShdw>
          </a:effectLst>
        </p:spPr>
      </p:pic>
      <p:sp>
        <p:nvSpPr>
          <p:cNvPr id="1037" name="Rectángulo 1036"/>
          <p:cNvSpPr/>
          <p:nvPr/>
        </p:nvSpPr>
        <p:spPr>
          <a:xfrm>
            <a:off x="8308085" y="1444612"/>
            <a:ext cx="2931169" cy="1169551"/>
          </a:xfrm>
          <a:prstGeom prst="rect">
            <a:avLst/>
          </a:prstGeom>
        </p:spPr>
        <p:txBody>
          <a:bodyPr wrap="square">
            <a:spAutoFit/>
          </a:bodyPr>
          <a:lstStyle/>
          <a:p>
            <a:r>
              <a:rPr lang="es-CL" sz="1400" dirty="0">
                <a:solidFill>
                  <a:schemeClr val="tx1">
                    <a:lumMod val="65000"/>
                    <a:lumOff val="35000"/>
                  </a:schemeClr>
                </a:solidFill>
              </a:rPr>
              <a:t>Implementamos el </a:t>
            </a:r>
          </a:p>
          <a:p>
            <a:r>
              <a:rPr lang="es-CL" sz="1400" b="1" dirty="0">
                <a:solidFill>
                  <a:schemeClr val="tx1">
                    <a:lumMod val="65000"/>
                    <a:lumOff val="35000"/>
                  </a:schemeClr>
                </a:solidFill>
              </a:rPr>
              <a:t>FORMULARIO DIGITAL </a:t>
            </a:r>
            <a:r>
              <a:rPr lang="es-CL" sz="1400" dirty="0">
                <a:solidFill>
                  <a:schemeClr val="tx1">
                    <a:lumMod val="65000"/>
                    <a:lumOff val="35000"/>
                  </a:schemeClr>
                </a:solidFill>
              </a:rPr>
              <a:t>para informar </a:t>
            </a:r>
          </a:p>
          <a:p>
            <a:r>
              <a:rPr lang="es-CL" sz="1400" b="1" dirty="0">
                <a:solidFill>
                  <a:schemeClr val="tx1">
                    <a:lumMod val="65000"/>
                    <a:lumOff val="35000"/>
                  </a:schemeClr>
                </a:solidFill>
              </a:rPr>
              <a:t>BARRERAS COMERCIALES </a:t>
            </a:r>
            <a:r>
              <a:rPr lang="es-CL" sz="1400" dirty="0">
                <a:solidFill>
                  <a:schemeClr val="tx1">
                    <a:lumMod val="65000"/>
                    <a:lumOff val="35000"/>
                  </a:schemeClr>
                </a:solidFill>
              </a:rPr>
              <a:t>MSF y OTC, </a:t>
            </a:r>
          </a:p>
          <a:p>
            <a:r>
              <a:rPr lang="es-CL" sz="1400" dirty="0">
                <a:solidFill>
                  <a:schemeClr val="tx1">
                    <a:lumMod val="65000"/>
                    <a:lumOff val="35000"/>
                  </a:schemeClr>
                </a:solidFill>
              </a:rPr>
              <a:t>que estén afectando a las exportaciones chilenas.</a:t>
            </a:r>
            <a:endParaRPr lang="en-US" sz="1400" dirty="0">
              <a:solidFill>
                <a:schemeClr val="tx1">
                  <a:lumMod val="65000"/>
                  <a:lumOff val="35000"/>
                </a:schemeClr>
              </a:solidFill>
            </a:endParaRPr>
          </a:p>
        </p:txBody>
      </p:sp>
      <p:sp>
        <p:nvSpPr>
          <p:cNvPr id="83" name="CuadroTexto 82"/>
          <p:cNvSpPr txBox="1"/>
          <p:nvPr/>
        </p:nvSpPr>
        <p:spPr>
          <a:xfrm>
            <a:off x="8308085" y="2555387"/>
            <a:ext cx="2666289" cy="995209"/>
          </a:xfrm>
          <a:prstGeom prst="rect">
            <a:avLst/>
          </a:prstGeom>
          <a:noFill/>
        </p:spPr>
        <p:txBody>
          <a:bodyPr wrap="square" rtlCol="0">
            <a:spAutoFit/>
          </a:bodyPr>
          <a:lstStyle/>
          <a:p>
            <a:pPr marL="0" lvl="1">
              <a:lnSpc>
                <a:spcPts val="1800"/>
              </a:lnSpc>
              <a:buClr>
                <a:srgbClr val="FF6565"/>
              </a:buClr>
            </a:pPr>
            <a:r>
              <a:rPr lang="es-CL" sz="1100" dirty="0">
                <a:solidFill>
                  <a:srgbClr val="156AA1"/>
                </a:solidFill>
              </a:rPr>
              <a:t>Insumo para la Décimo Novena Edición del </a:t>
            </a:r>
          </a:p>
          <a:p>
            <a:pPr marL="0" lvl="1">
              <a:lnSpc>
                <a:spcPts val="1800"/>
              </a:lnSpc>
              <a:buClr>
                <a:srgbClr val="FF6565"/>
              </a:buClr>
            </a:pPr>
            <a:r>
              <a:rPr lang="es-CL" sz="1100" dirty="0">
                <a:solidFill>
                  <a:srgbClr val="156AA1"/>
                </a:solidFill>
              </a:rPr>
              <a:t>“Catastro de Barreras No Arancelarias que Afectan a las Exportaciones Chilenas”. </a:t>
            </a:r>
          </a:p>
          <a:p>
            <a:pPr marL="0" lvl="1">
              <a:lnSpc>
                <a:spcPts val="1800"/>
              </a:lnSpc>
              <a:buClr>
                <a:srgbClr val="FF6565"/>
              </a:buClr>
            </a:pPr>
            <a:endParaRPr lang="es-CL" sz="1100" b="1" dirty="0">
              <a:solidFill>
                <a:srgbClr val="156AA1"/>
              </a:solidFill>
            </a:endParaRPr>
          </a:p>
        </p:txBody>
      </p:sp>
      <p:pic>
        <p:nvPicPr>
          <p:cNvPr id="11" name="Imagen 10">
            <a:extLst>
              <a:ext uri="{FF2B5EF4-FFF2-40B4-BE49-F238E27FC236}">
                <a16:creationId xmlns:a16="http://schemas.microsoft.com/office/drawing/2014/main" id="{90109557-1A9C-490F-B97A-21A6ADA09BD3}"/>
              </a:ext>
            </a:extLst>
          </p:cNvPr>
          <p:cNvPicPr>
            <a:picLocks noChangeAspect="1"/>
          </p:cNvPicPr>
          <p:nvPr/>
        </p:nvPicPr>
        <p:blipFill>
          <a:blip r:embed="rId6"/>
          <a:stretch>
            <a:fillRect/>
          </a:stretch>
        </p:blipFill>
        <p:spPr>
          <a:xfrm>
            <a:off x="789233" y="384773"/>
            <a:ext cx="2133785" cy="91448"/>
          </a:xfrm>
          <a:prstGeom prst="rect">
            <a:avLst/>
          </a:prstGeom>
        </p:spPr>
      </p:pic>
      <p:pic>
        <p:nvPicPr>
          <p:cNvPr id="12" name="Gráfico 11">
            <a:extLst>
              <a:ext uri="{FF2B5EF4-FFF2-40B4-BE49-F238E27FC236}">
                <a16:creationId xmlns:a16="http://schemas.microsoft.com/office/drawing/2014/main" id="{6B8F097A-20D1-4234-A5D9-E4B6C9C13A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62254" y="545889"/>
            <a:ext cx="2068973" cy="551909"/>
          </a:xfrm>
          <a:prstGeom prst="rect">
            <a:avLst/>
          </a:prstGeom>
        </p:spPr>
      </p:pic>
    </p:spTree>
    <p:extLst>
      <p:ext uri="{BB962C8B-B14F-4D97-AF65-F5344CB8AC3E}">
        <p14:creationId xmlns:p14="http://schemas.microsoft.com/office/powerpoint/2010/main" val="2929992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679CC6-69E9-4482-89D9-84746911C8EE}"/>
              </a:ext>
            </a:extLst>
          </p:cNvPr>
          <p:cNvSpPr>
            <a:spLocks noGrp="1"/>
          </p:cNvSpPr>
          <p:nvPr>
            <p:ph type="title"/>
          </p:nvPr>
        </p:nvSpPr>
        <p:spPr/>
        <p:txBody>
          <a:bodyPr/>
          <a:lstStyle/>
          <a:p>
            <a:endParaRPr lang="es-CL" dirty="0"/>
          </a:p>
        </p:txBody>
      </p:sp>
      <p:pic>
        <p:nvPicPr>
          <p:cNvPr id="5" name="Marcador de contenido 4" descr="Imagen que contiene montaña, foto, grande, firmar&#10;&#10;Descripción generada automáticamente">
            <a:extLst>
              <a:ext uri="{FF2B5EF4-FFF2-40B4-BE49-F238E27FC236}">
                <a16:creationId xmlns:a16="http://schemas.microsoft.com/office/drawing/2014/main" id="{0A0FD336-71D8-4F95-82A6-483C9224BF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0788" y="-442781"/>
            <a:ext cx="13065744" cy="7520913"/>
          </a:xfrm>
        </p:spPr>
      </p:pic>
    </p:spTree>
    <p:extLst>
      <p:ext uri="{BB962C8B-B14F-4D97-AF65-F5344CB8AC3E}">
        <p14:creationId xmlns:p14="http://schemas.microsoft.com/office/powerpoint/2010/main" val="1866272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40CC403-49A7-4A85-8DC0-A826730557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853" b="7120"/>
          <a:stretch/>
        </p:blipFill>
        <p:spPr>
          <a:xfrm>
            <a:off x="225748" y="1289085"/>
            <a:ext cx="3690312" cy="2067769"/>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sp>
        <p:nvSpPr>
          <p:cNvPr id="2" name="Flecha: cheurón 1">
            <a:extLst>
              <a:ext uri="{FF2B5EF4-FFF2-40B4-BE49-F238E27FC236}">
                <a16:creationId xmlns:a16="http://schemas.microsoft.com/office/drawing/2014/main" id="{A33AA565-7D64-4AF0-A927-FFE3037353D1}"/>
              </a:ext>
            </a:extLst>
          </p:cNvPr>
          <p:cNvSpPr/>
          <p:nvPr/>
        </p:nvSpPr>
        <p:spPr>
          <a:xfrm>
            <a:off x="4535942" y="2672819"/>
            <a:ext cx="3257061" cy="492443"/>
          </a:xfrm>
          <a:prstGeom prst="chevron">
            <a:avLst/>
          </a:prstGeom>
          <a:solidFill>
            <a:srgbClr val="0058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solidFill>
                <a:schemeClr val="tx1"/>
              </a:solidFill>
            </a:endParaRPr>
          </a:p>
        </p:txBody>
      </p:sp>
      <p:sp>
        <p:nvSpPr>
          <p:cNvPr id="28" name="Rectángulo 27">
            <a:extLst>
              <a:ext uri="{FF2B5EF4-FFF2-40B4-BE49-F238E27FC236}">
                <a16:creationId xmlns:a16="http://schemas.microsoft.com/office/drawing/2014/main" id="{6B3ED33B-E228-436B-A4B9-BB9B36383B7D}"/>
              </a:ext>
            </a:extLst>
          </p:cNvPr>
          <p:cNvSpPr/>
          <p:nvPr/>
        </p:nvSpPr>
        <p:spPr>
          <a:xfrm>
            <a:off x="0" y="1"/>
            <a:ext cx="12192000" cy="802919"/>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56" name="CuadroTexto 55"/>
          <p:cNvSpPr txBox="1"/>
          <p:nvPr/>
        </p:nvSpPr>
        <p:spPr>
          <a:xfrm>
            <a:off x="2489742" y="5167562"/>
            <a:ext cx="2281609" cy="523220"/>
          </a:xfrm>
          <a:prstGeom prst="rect">
            <a:avLst/>
          </a:prstGeom>
          <a:noFill/>
          <a:effectLst/>
        </p:spPr>
        <p:txBody>
          <a:bodyPr wrap="square" rtlCol="0">
            <a:spAutoFit/>
          </a:bodyPr>
          <a:lstStyle/>
          <a:p>
            <a:pPr eaLnBrk="0" fontAlgn="base" hangingPunct="0">
              <a:spcBef>
                <a:spcPct val="0"/>
              </a:spcBef>
              <a:spcAft>
                <a:spcPct val="0"/>
              </a:spcAft>
            </a:pPr>
            <a:r>
              <a:rPr lang="es-MX" sz="1400" dirty="0"/>
              <a:t>Acuerdo de Cooperación y Facilitación de Inversiones</a:t>
            </a:r>
            <a:endParaRPr lang="es-CL" sz="1400" dirty="0"/>
          </a:p>
        </p:txBody>
      </p:sp>
      <p:sp>
        <p:nvSpPr>
          <p:cNvPr id="57" name="CuadroTexto 56"/>
          <p:cNvSpPr txBox="1"/>
          <p:nvPr/>
        </p:nvSpPr>
        <p:spPr>
          <a:xfrm>
            <a:off x="545689" y="5188300"/>
            <a:ext cx="1667199" cy="338554"/>
          </a:xfrm>
          <a:prstGeom prst="rect">
            <a:avLst/>
          </a:prstGeom>
          <a:noFill/>
          <a:effectLst/>
        </p:spPr>
        <p:txBody>
          <a:bodyPr wrap="square" rtlCol="0">
            <a:spAutoFit/>
          </a:bodyPr>
          <a:lstStyle/>
          <a:p>
            <a:pPr algn="ctr" eaLnBrk="0" fontAlgn="base" hangingPunct="0">
              <a:spcBef>
                <a:spcPct val="0"/>
              </a:spcBef>
              <a:spcAft>
                <a:spcPct val="0"/>
              </a:spcAft>
            </a:pPr>
            <a:r>
              <a:rPr lang="es-MX" sz="1600" cap="small" dirty="0"/>
              <a:t>ACE N</a:t>
            </a:r>
            <a:r>
              <a:rPr lang="es-MX" sz="1600" dirty="0">
                <a:sym typeface="Symbol" panose="05050102010706020507" pitchFamily="18" charset="2"/>
              </a:rPr>
              <a:t> 35</a:t>
            </a:r>
            <a:endParaRPr lang="es-CL" sz="1600" cap="small" dirty="0"/>
          </a:p>
        </p:txBody>
      </p:sp>
      <p:sp>
        <p:nvSpPr>
          <p:cNvPr id="66" name="CuadroTexto 65"/>
          <p:cNvSpPr txBox="1"/>
          <p:nvPr/>
        </p:nvSpPr>
        <p:spPr>
          <a:xfrm>
            <a:off x="4849715" y="5167562"/>
            <a:ext cx="2142965" cy="738664"/>
          </a:xfrm>
          <a:prstGeom prst="rect">
            <a:avLst/>
          </a:prstGeom>
          <a:noFill/>
          <a:effectLst/>
        </p:spPr>
        <p:txBody>
          <a:bodyPr wrap="square" rtlCol="0">
            <a:spAutoFit/>
          </a:bodyPr>
          <a:lstStyle/>
          <a:p>
            <a:pPr algn="ctr" eaLnBrk="0" fontAlgn="base" hangingPunct="0">
              <a:spcBef>
                <a:spcPct val="0"/>
              </a:spcBef>
              <a:spcAft>
                <a:spcPct val="0"/>
              </a:spcAft>
            </a:pPr>
            <a:r>
              <a:rPr lang="es-MX" sz="1400" dirty="0"/>
              <a:t>Protocolo de Inversiones en Instituciones Financieras</a:t>
            </a:r>
            <a:endParaRPr lang="es-CL" sz="1400" dirty="0"/>
          </a:p>
        </p:txBody>
      </p:sp>
      <p:sp>
        <p:nvSpPr>
          <p:cNvPr id="67" name="CuadroTexto 66"/>
          <p:cNvSpPr txBox="1"/>
          <p:nvPr/>
        </p:nvSpPr>
        <p:spPr>
          <a:xfrm>
            <a:off x="9133307" y="5105634"/>
            <a:ext cx="2542639" cy="738664"/>
          </a:xfrm>
          <a:prstGeom prst="rect">
            <a:avLst/>
          </a:prstGeom>
          <a:noFill/>
          <a:effectLst/>
        </p:spPr>
        <p:txBody>
          <a:bodyPr wrap="square" rtlCol="0">
            <a:spAutoFit/>
          </a:bodyPr>
          <a:lstStyle/>
          <a:p>
            <a:pPr algn="ctr" eaLnBrk="0" fontAlgn="base" hangingPunct="0">
              <a:spcBef>
                <a:spcPct val="0"/>
              </a:spcBef>
              <a:spcAft>
                <a:spcPct val="0"/>
              </a:spcAft>
            </a:pPr>
            <a:r>
              <a:rPr lang="es-MX" sz="1400" dirty="0"/>
              <a:t>Acuerdo de Libre Comercio entre la República de Chile y la República de Brasil</a:t>
            </a:r>
            <a:endParaRPr lang="es-CL" sz="1400" b="1" cap="small" dirty="0"/>
          </a:p>
        </p:txBody>
      </p:sp>
      <p:sp>
        <p:nvSpPr>
          <p:cNvPr id="53" name="Rectángulo 52"/>
          <p:cNvSpPr/>
          <p:nvPr/>
        </p:nvSpPr>
        <p:spPr>
          <a:xfrm>
            <a:off x="916049" y="4613191"/>
            <a:ext cx="1075508" cy="461665"/>
          </a:xfrm>
          <a:prstGeom prst="rect">
            <a:avLst/>
          </a:prstGeom>
          <a:effectLst/>
        </p:spPr>
        <p:txBody>
          <a:bodyPr wrap="square">
            <a:spAutoFit/>
          </a:bodyPr>
          <a:lstStyle/>
          <a:p>
            <a:pPr algn="ctr" eaLnBrk="0" fontAlgn="base" hangingPunct="0">
              <a:spcBef>
                <a:spcPct val="0"/>
              </a:spcBef>
              <a:spcAft>
                <a:spcPct val="0"/>
              </a:spcAft>
            </a:pPr>
            <a:r>
              <a:rPr lang="es-MX" sz="2400" b="1" spc="400" dirty="0">
                <a:solidFill>
                  <a:srgbClr val="00586E"/>
                </a:solidFill>
                <a:latin typeface="Calibri" pitchFamily="34" charset="0"/>
                <a:ea typeface="MS PGothic" pitchFamily="34" charset="-128"/>
              </a:rPr>
              <a:t>1996</a:t>
            </a:r>
            <a:endParaRPr lang="es-CL" sz="2400" b="1" spc="400" dirty="0">
              <a:solidFill>
                <a:srgbClr val="00586E"/>
              </a:solidFill>
              <a:latin typeface="Calibri" pitchFamily="34" charset="0"/>
              <a:ea typeface="MS PGothic" pitchFamily="34" charset="-128"/>
            </a:endParaRPr>
          </a:p>
        </p:txBody>
      </p:sp>
      <p:cxnSp>
        <p:nvCxnSpPr>
          <p:cNvPr id="70" name="Conector recto 69"/>
          <p:cNvCxnSpPr/>
          <p:nvPr/>
        </p:nvCxnSpPr>
        <p:spPr>
          <a:xfrm flipH="1">
            <a:off x="4573370" y="4418694"/>
            <a:ext cx="4233" cy="535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Rectángulo 70"/>
          <p:cNvSpPr/>
          <p:nvPr/>
        </p:nvSpPr>
        <p:spPr>
          <a:xfrm>
            <a:off x="3149747" y="4568469"/>
            <a:ext cx="1011815" cy="461665"/>
          </a:xfrm>
          <a:prstGeom prst="rect">
            <a:avLst/>
          </a:prstGeom>
          <a:effectLst/>
        </p:spPr>
        <p:txBody>
          <a:bodyPr wrap="none">
            <a:spAutoFit/>
          </a:bodyPr>
          <a:lstStyle/>
          <a:p>
            <a:pPr eaLnBrk="0" fontAlgn="base" hangingPunct="0">
              <a:spcBef>
                <a:spcPct val="0"/>
              </a:spcBef>
              <a:spcAft>
                <a:spcPct val="0"/>
              </a:spcAft>
            </a:pPr>
            <a:r>
              <a:rPr lang="es-MX" sz="2400" b="1" spc="400" dirty="0">
                <a:solidFill>
                  <a:srgbClr val="00586E"/>
                </a:solidFill>
                <a:latin typeface="Calibri" pitchFamily="34" charset="0"/>
                <a:ea typeface="MS PGothic" pitchFamily="34" charset="-128"/>
              </a:rPr>
              <a:t>2016</a:t>
            </a:r>
            <a:endParaRPr lang="es-CL" sz="2400" b="1" spc="400" dirty="0">
              <a:solidFill>
                <a:srgbClr val="00586E"/>
              </a:solidFill>
              <a:latin typeface="Calibri" pitchFamily="34" charset="0"/>
              <a:ea typeface="MS PGothic" pitchFamily="34" charset="-128"/>
            </a:endParaRPr>
          </a:p>
        </p:txBody>
      </p:sp>
      <p:cxnSp>
        <p:nvCxnSpPr>
          <p:cNvPr id="72" name="Conector recto 71"/>
          <p:cNvCxnSpPr/>
          <p:nvPr/>
        </p:nvCxnSpPr>
        <p:spPr>
          <a:xfrm flipH="1">
            <a:off x="7010045" y="4411053"/>
            <a:ext cx="4233" cy="535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Rectángulo 72"/>
          <p:cNvSpPr/>
          <p:nvPr/>
        </p:nvSpPr>
        <p:spPr>
          <a:xfrm>
            <a:off x="5383445" y="4545914"/>
            <a:ext cx="1011815" cy="461665"/>
          </a:xfrm>
          <a:prstGeom prst="rect">
            <a:avLst/>
          </a:prstGeom>
          <a:effectLst/>
        </p:spPr>
        <p:txBody>
          <a:bodyPr wrap="none">
            <a:spAutoFit/>
          </a:bodyPr>
          <a:lstStyle/>
          <a:p>
            <a:pPr eaLnBrk="0" fontAlgn="base" hangingPunct="0">
              <a:spcBef>
                <a:spcPct val="0"/>
              </a:spcBef>
              <a:spcAft>
                <a:spcPct val="0"/>
              </a:spcAft>
            </a:pPr>
            <a:r>
              <a:rPr lang="es-MX" sz="2400" b="1" spc="400" dirty="0">
                <a:solidFill>
                  <a:srgbClr val="00586E"/>
                </a:solidFill>
                <a:latin typeface="Calibri" pitchFamily="34" charset="0"/>
                <a:ea typeface="MS PGothic" pitchFamily="34" charset="-128"/>
              </a:rPr>
              <a:t>2018</a:t>
            </a:r>
            <a:endParaRPr lang="es-CL" sz="2400" b="1" spc="400" dirty="0">
              <a:solidFill>
                <a:srgbClr val="00586E"/>
              </a:solidFill>
              <a:latin typeface="Calibri" pitchFamily="34" charset="0"/>
              <a:ea typeface="MS PGothic" pitchFamily="34" charset="-128"/>
            </a:endParaRPr>
          </a:p>
        </p:txBody>
      </p:sp>
      <p:sp>
        <p:nvSpPr>
          <p:cNvPr id="75" name="Rectángulo 74"/>
          <p:cNvSpPr/>
          <p:nvPr/>
        </p:nvSpPr>
        <p:spPr>
          <a:xfrm>
            <a:off x="9882687" y="4545914"/>
            <a:ext cx="1011815" cy="461665"/>
          </a:xfrm>
          <a:prstGeom prst="rect">
            <a:avLst/>
          </a:prstGeom>
          <a:effectLst/>
        </p:spPr>
        <p:txBody>
          <a:bodyPr wrap="none">
            <a:spAutoFit/>
          </a:bodyPr>
          <a:lstStyle/>
          <a:p>
            <a:pPr algn="ctr" eaLnBrk="0" fontAlgn="base" hangingPunct="0">
              <a:spcBef>
                <a:spcPct val="0"/>
              </a:spcBef>
              <a:spcAft>
                <a:spcPct val="0"/>
              </a:spcAft>
            </a:pPr>
            <a:r>
              <a:rPr lang="es-MX" sz="2400" b="1" spc="400" dirty="0">
                <a:solidFill>
                  <a:srgbClr val="00586E"/>
                </a:solidFill>
                <a:latin typeface="Calibri" pitchFamily="34" charset="0"/>
                <a:ea typeface="MS PGothic" pitchFamily="34" charset="-128"/>
              </a:rPr>
              <a:t>2018</a:t>
            </a:r>
            <a:endParaRPr lang="es-CL" sz="2400" b="1" spc="400" dirty="0">
              <a:solidFill>
                <a:srgbClr val="00586E"/>
              </a:solidFill>
              <a:latin typeface="Calibri" pitchFamily="34" charset="0"/>
              <a:ea typeface="MS PGothic" pitchFamily="34" charset="-128"/>
            </a:endParaRPr>
          </a:p>
        </p:txBody>
      </p:sp>
      <p:cxnSp>
        <p:nvCxnSpPr>
          <p:cNvPr id="76" name="Conector recto 75"/>
          <p:cNvCxnSpPr/>
          <p:nvPr/>
        </p:nvCxnSpPr>
        <p:spPr>
          <a:xfrm rot="2700000" flipV="1">
            <a:off x="10308155" y="4416689"/>
            <a:ext cx="1140" cy="14433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Conector recto 76"/>
          <p:cNvCxnSpPr/>
          <p:nvPr/>
        </p:nvCxnSpPr>
        <p:spPr>
          <a:xfrm rot="8100000" flipV="1">
            <a:off x="10309603" y="4311405"/>
            <a:ext cx="1140" cy="14433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9525878" y="7081783"/>
            <a:ext cx="184731" cy="461665"/>
          </a:xfrm>
          <a:prstGeom prst="rect">
            <a:avLst/>
          </a:prstGeom>
          <a:noFill/>
        </p:spPr>
        <p:txBody>
          <a:bodyPr wrap="none" rtlCol="0">
            <a:spAutoFit/>
          </a:bodyPr>
          <a:lstStyle/>
          <a:p>
            <a:pPr eaLnBrk="0" fontAlgn="base" hangingPunct="0">
              <a:spcBef>
                <a:spcPct val="0"/>
              </a:spcBef>
              <a:spcAft>
                <a:spcPct val="0"/>
              </a:spcAft>
            </a:pPr>
            <a:endParaRPr lang="es-ES_tradnl" sz="2400" dirty="0">
              <a:solidFill>
                <a:prstClr val="black"/>
              </a:solidFill>
              <a:latin typeface="Calibri" pitchFamily="34" charset="0"/>
              <a:ea typeface="MS PGothic" pitchFamily="34" charset="-128"/>
            </a:endParaRPr>
          </a:p>
        </p:txBody>
      </p:sp>
      <p:sp>
        <p:nvSpPr>
          <p:cNvPr id="34" name="Rectángulo 1">
            <a:extLst>
              <a:ext uri="{FF2B5EF4-FFF2-40B4-BE49-F238E27FC236}">
                <a16:creationId xmlns:a16="http://schemas.microsoft.com/office/drawing/2014/main" id="{56A65A6C-3D84-4F60-A201-11327D4BDB1A}"/>
              </a:ext>
            </a:extLst>
          </p:cNvPr>
          <p:cNvSpPr>
            <a:spLocks noChangeArrowheads="1"/>
          </p:cNvSpPr>
          <p:nvPr/>
        </p:nvSpPr>
        <p:spPr bwMode="auto">
          <a:xfrm>
            <a:off x="438557" y="215253"/>
            <a:ext cx="7208331" cy="387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0" fontAlgn="base" hangingPunct="0">
              <a:spcAft>
                <a:spcPct val="0"/>
              </a:spcAft>
              <a:buNone/>
            </a:pPr>
            <a:r>
              <a:rPr lang="es-MX" sz="2133" dirty="0">
                <a:solidFill>
                  <a:schemeClr val="bg1"/>
                </a:solidFill>
              </a:rPr>
              <a:t>HITOS DE LA RELACIÓN COMERCIAL CHILE - BRASIL</a:t>
            </a:r>
          </a:p>
        </p:txBody>
      </p:sp>
      <p:cxnSp>
        <p:nvCxnSpPr>
          <p:cNvPr id="36" name="Conector recto 35"/>
          <p:cNvCxnSpPr/>
          <p:nvPr/>
        </p:nvCxnSpPr>
        <p:spPr>
          <a:xfrm flipH="1">
            <a:off x="8534886" y="4437179"/>
            <a:ext cx="4233" cy="535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CuadroTexto 38"/>
          <p:cNvSpPr txBox="1"/>
          <p:nvPr/>
        </p:nvSpPr>
        <p:spPr>
          <a:xfrm>
            <a:off x="7239201" y="5178067"/>
            <a:ext cx="1555535" cy="523220"/>
          </a:xfrm>
          <a:prstGeom prst="rect">
            <a:avLst/>
          </a:prstGeom>
          <a:noFill/>
          <a:effectLst/>
        </p:spPr>
        <p:txBody>
          <a:bodyPr wrap="square" rtlCol="0">
            <a:spAutoFit/>
          </a:bodyPr>
          <a:lstStyle/>
          <a:p>
            <a:pPr algn="ctr" eaLnBrk="0" fontAlgn="base" hangingPunct="0">
              <a:spcBef>
                <a:spcPct val="0"/>
              </a:spcBef>
              <a:spcAft>
                <a:spcPct val="0"/>
              </a:spcAft>
            </a:pPr>
            <a:r>
              <a:rPr lang="es-MX" sz="1400" dirty="0"/>
              <a:t>Acuerdo de Compras Públicas</a:t>
            </a:r>
            <a:endParaRPr lang="es-CL" sz="1400" dirty="0"/>
          </a:p>
        </p:txBody>
      </p:sp>
      <p:sp>
        <p:nvSpPr>
          <p:cNvPr id="31" name="Rectángulo 30">
            <a:extLst>
              <a:ext uri="{FF2B5EF4-FFF2-40B4-BE49-F238E27FC236}">
                <a16:creationId xmlns:a16="http://schemas.microsoft.com/office/drawing/2014/main" id="{C0F082F5-2C17-4850-8B88-54818616D3D6}"/>
              </a:ext>
            </a:extLst>
          </p:cNvPr>
          <p:cNvSpPr/>
          <p:nvPr/>
        </p:nvSpPr>
        <p:spPr>
          <a:xfrm>
            <a:off x="7617142" y="4545914"/>
            <a:ext cx="1011815" cy="461665"/>
          </a:xfrm>
          <a:prstGeom prst="rect">
            <a:avLst/>
          </a:prstGeom>
          <a:effectLst/>
        </p:spPr>
        <p:txBody>
          <a:bodyPr wrap="none">
            <a:spAutoFit/>
          </a:bodyPr>
          <a:lstStyle/>
          <a:p>
            <a:pPr eaLnBrk="0" fontAlgn="base" hangingPunct="0">
              <a:spcBef>
                <a:spcPct val="0"/>
              </a:spcBef>
              <a:spcAft>
                <a:spcPct val="0"/>
              </a:spcAft>
            </a:pPr>
            <a:r>
              <a:rPr lang="es-MX" sz="2400" b="1" spc="400" dirty="0">
                <a:solidFill>
                  <a:srgbClr val="00586E"/>
                </a:solidFill>
                <a:latin typeface="Calibri" pitchFamily="34" charset="0"/>
                <a:ea typeface="MS PGothic" pitchFamily="34" charset="-128"/>
              </a:rPr>
              <a:t>2018</a:t>
            </a:r>
            <a:endParaRPr lang="es-CL" sz="2400" b="1" spc="400" dirty="0">
              <a:solidFill>
                <a:srgbClr val="00586E"/>
              </a:solidFill>
              <a:latin typeface="Calibri" pitchFamily="34" charset="0"/>
              <a:ea typeface="MS PGothic" pitchFamily="34" charset="-128"/>
            </a:endParaRPr>
          </a:p>
        </p:txBody>
      </p:sp>
      <p:sp>
        <p:nvSpPr>
          <p:cNvPr id="6" name="CuadroTexto 5">
            <a:extLst>
              <a:ext uri="{FF2B5EF4-FFF2-40B4-BE49-F238E27FC236}">
                <a16:creationId xmlns:a16="http://schemas.microsoft.com/office/drawing/2014/main" id="{1A810837-E838-4ABA-843D-F8EA9F458CF4}"/>
              </a:ext>
            </a:extLst>
          </p:cNvPr>
          <p:cNvSpPr txBox="1"/>
          <p:nvPr/>
        </p:nvSpPr>
        <p:spPr>
          <a:xfrm>
            <a:off x="5311208" y="2672819"/>
            <a:ext cx="1706528" cy="461665"/>
          </a:xfrm>
          <a:prstGeom prst="rect">
            <a:avLst/>
          </a:prstGeom>
          <a:noFill/>
        </p:spPr>
        <p:txBody>
          <a:bodyPr wrap="square" rtlCol="0">
            <a:spAutoFit/>
          </a:bodyPr>
          <a:lstStyle/>
          <a:p>
            <a:r>
              <a:rPr lang="es-CL" sz="2400" spc="400" dirty="0">
                <a:solidFill>
                  <a:schemeClr val="bg1"/>
                </a:solidFill>
              </a:rPr>
              <a:t>22 años</a:t>
            </a:r>
          </a:p>
        </p:txBody>
      </p:sp>
      <p:pic>
        <p:nvPicPr>
          <p:cNvPr id="12" name="Imagen 11">
            <a:extLst>
              <a:ext uri="{FF2B5EF4-FFF2-40B4-BE49-F238E27FC236}">
                <a16:creationId xmlns:a16="http://schemas.microsoft.com/office/drawing/2014/main" id="{02CAFD57-E920-493D-B518-8CCD17948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944" y="1289085"/>
            <a:ext cx="3676033" cy="2067769"/>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sp>
        <p:nvSpPr>
          <p:cNvPr id="35" name="Rectángulo 34">
            <a:extLst>
              <a:ext uri="{FF2B5EF4-FFF2-40B4-BE49-F238E27FC236}">
                <a16:creationId xmlns:a16="http://schemas.microsoft.com/office/drawing/2014/main" id="{24518AE6-90CB-44C1-A5C3-820E86BDE5D3}"/>
              </a:ext>
            </a:extLst>
          </p:cNvPr>
          <p:cNvSpPr/>
          <p:nvPr/>
        </p:nvSpPr>
        <p:spPr>
          <a:xfrm>
            <a:off x="695631" y="6382207"/>
            <a:ext cx="6096000" cy="215444"/>
          </a:xfrm>
          <a:prstGeom prst="rect">
            <a:avLst/>
          </a:prstGeom>
        </p:spPr>
        <p:txBody>
          <a:bodyPr>
            <a:spAutoFit/>
          </a:bodyPr>
          <a:lstStyle/>
          <a:p>
            <a:r>
              <a:rPr lang="es-CL" sz="800" dirty="0">
                <a:ea typeface="Calibri" panose="020F0502020204030204" pitchFamily="34" charset="0"/>
                <a:cs typeface="Times New Roman" panose="02020603050405020304" pitchFamily="18" charset="0"/>
              </a:rPr>
              <a:t>Fuente: Departamento de Información Comercial, Dirección de Estudios, SUBREI.</a:t>
            </a:r>
            <a:endParaRPr lang="es-CL" sz="800" dirty="0"/>
          </a:p>
        </p:txBody>
      </p:sp>
      <p:sp>
        <p:nvSpPr>
          <p:cNvPr id="25" name="Rectángulo 24">
            <a:extLst>
              <a:ext uri="{FF2B5EF4-FFF2-40B4-BE49-F238E27FC236}">
                <a16:creationId xmlns:a16="http://schemas.microsoft.com/office/drawing/2014/main" id="{07FB6E55-A119-4AAA-87E8-1459597B9F49}"/>
              </a:ext>
            </a:extLst>
          </p:cNvPr>
          <p:cNvSpPr>
            <a:spLocks noChangeArrowheads="1"/>
          </p:cNvSpPr>
          <p:nvPr/>
        </p:nvSpPr>
        <p:spPr bwMode="auto">
          <a:xfrm>
            <a:off x="10363201" y="94517"/>
            <a:ext cx="1346201" cy="313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600" spc="300" dirty="0">
                <a:solidFill>
                  <a:schemeClr val="bg1"/>
                </a:solidFill>
                <a:latin typeface="Bahnschrift Light" panose="020B0502040204020203" pitchFamily="34" charset="0"/>
                <a:ea typeface="Calibri" charset="0"/>
                <a:cs typeface="Calibri" charset="0"/>
              </a:rPr>
              <a:t>SUBREI</a:t>
            </a:r>
          </a:p>
        </p:txBody>
      </p:sp>
      <p:pic>
        <p:nvPicPr>
          <p:cNvPr id="27" name="Imagen 26">
            <a:extLst>
              <a:ext uri="{FF2B5EF4-FFF2-40B4-BE49-F238E27FC236}">
                <a16:creationId xmlns:a16="http://schemas.microsoft.com/office/drawing/2014/main" id="{08189FCA-EB84-4EF0-A929-EA8318A7A33B}"/>
              </a:ext>
            </a:extLst>
          </p:cNvPr>
          <p:cNvPicPr>
            <a:picLocks noChangeAspect="1"/>
          </p:cNvPicPr>
          <p:nvPr/>
        </p:nvPicPr>
        <p:blipFill>
          <a:blip r:embed="rId5"/>
          <a:stretch>
            <a:fillRect/>
          </a:stretch>
        </p:blipFill>
        <p:spPr>
          <a:xfrm>
            <a:off x="9432017" y="0"/>
            <a:ext cx="2133785" cy="91448"/>
          </a:xfrm>
          <a:prstGeom prst="rect">
            <a:avLst/>
          </a:prstGeom>
        </p:spPr>
      </p:pic>
      <p:cxnSp>
        <p:nvCxnSpPr>
          <p:cNvPr id="4" name="Conector recto 3">
            <a:extLst>
              <a:ext uri="{FF2B5EF4-FFF2-40B4-BE49-F238E27FC236}">
                <a16:creationId xmlns:a16="http://schemas.microsoft.com/office/drawing/2014/main" id="{0353461E-73D5-43AE-8586-A345D5749A18}"/>
              </a:ext>
            </a:extLst>
          </p:cNvPr>
          <p:cNvCxnSpPr>
            <a:cxnSpLocks/>
          </p:cNvCxnSpPr>
          <p:nvPr/>
        </p:nvCxnSpPr>
        <p:spPr>
          <a:xfrm>
            <a:off x="976965" y="4192001"/>
            <a:ext cx="10145987" cy="0"/>
          </a:xfrm>
          <a:prstGeom prst="line">
            <a:avLst/>
          </a:prstGeom>
          <a:ln>
            <a:solidFill>
              <a:srgbClr val="B2A59D"/>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930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50">
            <a:extLst>
              <a:ext uri="{FF2B5EF4-FFF2-40B4-BE49-F238E27FC236}">
                <a16:creationId xmlns:a16="http://schemas.microsoft.com/office/drawing/2014/main" id="{A009CE5C-5E46-4972-97A8-B92914D34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66" b="19865"/>
          <a:stretch/>
        </p:blipFill>
        <p:spPr>
          <a:xfrm>
            <a:off x="-185231" y="1"/>
            <a:ext cx="12588256" cy="6940484"/>
          </a:xfrm>
          <a:prstGeom prst="rect">
            <a:avLst/>
          </a:prstGeom>
        </p:spPr>
      </p:pic>
      <p:sp>
        <p:nvSpPr>
          <p:cNvPr id="59" name="Rectángulo 58">
            <a:extLst>
              <a:ext uri="{FF2B5EF4-FFF2-40B4-BE49-F238E27FC236}">
                <a16:creationId xmlns:a16="http://schemas.microsoft.com/office/drawing/2014/main" id="{16F45F45-EDD5-4463-A6C3-DB5B899B38C8}"/>
              </a:ext>
            </a:extLst>
          </p:cNvPr>
          <p:cNvSpPr/>
          <p:nvPr/>
        </p:nvSpPr>
        <p:spPr>
          <a:xfrm>
            <a:off x="-198128" y="-1"/>
            <a:ext cx="12588256" cy="6940484"/>
          </a:xfrm>
          <a:prstGeom prst="rect">
            <a:avLst/>
          </a:prstGeom>
          <a:solidFill>
            <a:srgbClr val="0D0D0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24" name="CuadroTexto 23">
            <a:extLst>
              <a:ext uri="{FF2B5EF4-FFF2-40B4-BE49-F238E27FC236}">
                <a16:creationId xmlns:a16="http://schemas.microsoft.com/office/drawing/2014/main" id="{2495C9A9-7F6B-49D7-96E7-178CA5BCBA19}"/>
              </a:ext>
            </a:extLst>
          </p:cNvPr>
          <p:cNvSpPr txBox="1"/>
          <p:nvPr/>
        </p:nvSpPr>
        <p:spPr>
          <a:xfrm>
            <a:off x="1990960" y="6192085"/>
            <a:ext cx="1567203" cy="430887"/>
          </a:xfrm>
          <a:prstGeom prst="rect">
            <a:avLst/>
          </a:prstGeom>
          <a:noFill/>
        </p:spPr>
        <p:txBody>
          <a:bodyPr wrap="square" rtlCol="0">
            <a:spAutoFit/>
          </a:bodyPr>
          <a:lstStyle/>
          <a:p>
            <a:pPr algn="ctr" eaLnBrk="0" fontAlgn="base" hangingPunct="0">
              <a:spcBef>
                <a:spcPct val="0"/>
              </a:spcBef>
              <a:spcAft>
                <a:spcPct val="0"/>
              </a:spcAft>
              <a:buClr>
                <a:srgbClr val="D9046C"/>
              </a:buClr>
            </a:pPr>
            <a:r>
              <a:rPr lang="es-MX" sz="2200" b="1" dirty="0">
                <a:solidFill>
                  <a:srgbClr val="F4950A"/>
                </a:solidFill>
              </a:rPr>
              <a:t>ACE 35</a:t>
            </a:r>
          </a:p>
        </p:txBody>
      </p:sp>
      <p:sp>
        <p:nvSpPr>
          <p:cNvPr id="27" name="CuadroTexto 26">
            <a:extLst>
              <a:ext uri="{FF2B5EF4-FFF2-40B4-BE49-F238E27FC236}">
                <a16:creationId xmlns:a16="http://schemas.microsoft.com/office/drawing/2014/main" id="{F769D0DE-417E-4175-A29B-0AD14AE2951B}"/>
              </a:ext>
            </a:extLst>
          </p:cNvPr>
          <p:cNvSpPr txBox="1"/>
          <p:nvPr/>
        </p:nvSpPr>
        <p:spPr>
          <a:xfrm>
            <a:off x="7143023" y="6195791"/>
            <a:ext cx="3205483" cy="430887"/>
          </a:xfrm>
          <a:prstGeom prst="rect">
            <a:avLst/>
          </a:prstGeom>
          <a:noFill/>
        </p:spPr>
        <p:txBody>
          <a:bodyPr wrap="square" rtlCol="0">
            <a:spAutoFit/>
          </a:bodyPr>
          <a:lstStyle/>
          <a:p>
            <a:pPr algn="ctr" eaLnBrk="0" fontAlgn="base" hangingPunct="0">
              <a:spcBef>
                <a:spcPct val="0"/>
              </a:spcBef>
              <a:spcAft>
                <a:spcPct val="0"/>
              </a:spcAft>
              <a:buClr>
                <a:srgbClr val="D9046C"/>
              </a:buClr>
            </a:pPr>
            <a:r>
              <a:rPr lang="es-MX" sz="2200" b="1" dirty="0">
                <a:solidFill>
                  <a:srgbClr val="DD4124"/>
                </a:solidFill>
              </a:rPr>
              <a:t>ALC CHILE - BRASIL</a:t>
            </a:r>
          </a:p>
        </p:txBody>
      </p:sp>
      <p:grpSp>
        <p:nvGrpSpPr>
          <p:cNvPr id="15" name="Grupo 14">
            <a:extLst>
              <a:ext uri="{FF2B5EF4-FFF2-40B4-BE49-F238E27FC236}">
                <a16:creationId xmlns:a16="http://schemas.microsoft.com/office/drawing/2014/main" id="{FF52FBC6-433B-4468-8394-3BAC5DF6ADE7}"/>
              </a:ext>
            </a:extLst>
          </p:cNvPr>
          <p:cNvGrpSpPr/>
          <p:nvPr/>
        </p:nvGrpSpPr>
        <p:grpSpPr>
          <a:xfrm>
            <a:off x="3789089" y="1589265"/>
            <a:ext cx="3859019" cy="3689800"/>
            <a:chOff x="3425921" y="1459484"/>
            <a:chExt cx="3859019" cy="3689800"/>
          </a:xfrm>
        </p:grpSpPr>
        <p:sp>
          <p:nvSpPr>
            <p:cNvPr id="2" name="Elipse 1">
              <a:extLst>
                <a:ext uri="{FF2B5EF4-FFF2-40B4-BE49-F238E27FC236}">
                  <a16:creationId xmlns:a16="http://schemas.microsoft.com/office/drawing/2014/main" id="{3B9ACED3-0C5E-4E53-B3CC-1C7C266E2614}"/>
                </a:ext>
              </a:extLst>
            </p:cNvPr>
            <p:cNvSpPr/>
            <p:nvPr/>
          </p:nvSpPr>
          <p:spPr>
            <a:xfrm>
              <a:off x="3997842" y="2060848"/>
              <a:ext cx="2602214" cy="2527865"/>
            </a:xfrm>
            <a:prstGeom prst="ellipse">
              <a:avLst/>
            </a:prstGeom>
            <a:solidFill>
              <a:srgbClr val="186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dirty="0"/>
            </a:p>
          </p:txBody>
        </p:sp>
        <p:sp>
          <p:nvSpPr>
            <p:cNvPr id="36" name="Rectángulo 1">
              <a:extLst>
                <a:ext uri="{FF2B5EF4-FFF2-40B4-BE49-F238E27FC236}">
                  <a16:creationId xmlns:a16="http://schemas.microsoft.com/office/drawing/2014/main" id="{6F6378AB-965E-47F2-9FC0-96B163CF330A}"/>
                </a:ext>
              </a:extLst>
            </p:cNvPr>
            <p:cNvSpPr>
              <a:spLocks noChangeArrowheads="1"/>
            </p:cNvSpPr>
            <p:nvPr/>
          </p:nvSpPr>
          <p:spPr bwMode="auto">
            <a:xfrm>
              <a:off x="3922276" y="2885472"/>
              <a:ext cx="2808312" cy="747256"/>
            </a:xfrm>
            <a:prstGeom prst="rect">
              <a:avLst/>
            </a:prstGeom>
            <a:noFill/>
            <a:ln>
              <a:noFill/>
            </a:ln>
            <a:effectLst>
              <a:outerShdw blurRad="50800" dist="38100" dir="8100000" algn="tr" rotWithShape="0">
                <a:prstClr val="black">
                  <a:alpha val="2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ts val="2000"/>
                </a:lnSpc>
                <a:buNone/>
              </a:pPr>
              <a:r>
                <a:rPr lang="es-CL" sz="2000" b="1" dirty="0">
                  <a:solidFill>
                    <a:schemeClr val="accent4"/>
                  </a:solidFill>
                </a:rPr>
                <a:t>RELACIÓN</a:t>
              </a:r>
            </a:p>
            <a:p>
              <a:pPr algn="ctr">
                <a:lnSpc>
                  <a:spcPts val="2000"/>
                </a:lnSpc>
                <a:buNone/>
              </a:pPr>
              <a:r>
                <a:rPr lang="es-CL" sz="2300" b="1" dirty="0">
                  <a:solidFill>
                    <a:schemeClr val="accent4"/>
                  </a:solidFill>
                </a:rPr>
                <a:t>CHILE-BRASIL </a:t>
              </a:r>
            </a:p>
          </p:txBody>
        </p:sp>
        <p:sp>
          <p:nvSpPr>
            <p:cNvPr id="41" name="Arco de bloque 40">
              <a:extLst>
                <a:ext uri="{FF2B5EF4-FFF2-40B4-BE49-F238E27FC236}">
                  <a16:creationId xmlns:a16="http://schemas.microsoft.com/office/drawing/2014/main" id="{A975244F-F988-40F4-8E03-757E6740A7F8}"/>
                </a:ext>
              </a:extLst>
            </p:cNvPr>
            <p:cNvSpPr/>
            <p:nvPr/>
          </p:nvSpPr>
          <p:spPr>
            <a:xfrm rot="16670637">
              <a:off x="3510676" y="1418840"/>
              <a:ext cx="3645689" cy="3815200"/>
            </a:xfrm>
            <a:prstGeom prst="blockArc">
              <a:avLst>
                <a:gd name="adj1" fmla="val 10348268"/>
                <a:gd name="adj2" fmla="val 21372010"/>
                <a:gd name="adj3" fmla="val 17844"/>
              </a:avLst>
            </a:prstGeom>
            <a:solidFill>
              <a:schemeClr val="accent4"/>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dirty="0">
                <a:solidFill>
                  <a:schemeClr val="tx1"/>
                </a:solidFill>
              </a:endParaRPr>
            </a:p>
          </p:txBody>
        </p:sp>
        <p:sp>
          <p:nvSpPr>
            <p:cNvPr id="43" name="Arco de bloque 42">
              <a:extLst>
                <a:ext uri="{FF2B5EF4-FFF2-40B4-BE49-F238E27FC236}">
                  <a16:creationId xmlns:a16="http://schemas.microsoft.com/office/drawing/2014/main" id="{6DB067F0-23FE-4CCA-8886-CB9A971ED94E}"/>
                </a:ext>
              </a:extLst>
            </p:cNvPr>
            <p:cNvSpPr/>
            <p:nvPr/>
          </p:nvSpPr>
          <p:spPr>
            <a:xfrm rot="5771623">
              <a:off x="3538529" y="1401103"/>
              <a:ext cx="3688030" cy="3804792"/>
            </a:xfrm>
            <a:prstGeom prst="blockArc">
              <a:avLst>
                <a:gd name="adj1" fmla="val 10462615"/>
                <a:gd name="adj2" fmla="val 21377268"/>
                <a:gd name="adj3" fmla="val 18808"/>
              </a:avLst>
            </a:prstGeom>
            <a:solidFill>
              <a:srgbClr val="0CC0C4"/>
            </a:solidFill>
            <a:ln w="31750">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dirty="0">
                <a:solidFill>
                  <a:schemeClr val="tx1"/>
                </a:solidFill>
              </a:endParaRPr>
            </a:p>
          </p:txBody>
        </p:sp>
      </p:grpSp>
      <p:cxnSp>
        <p:nvCxnSpPr>
          <p:cNvPr id="17" name="Conector recto 16">
            <a:extLst>
              <a:ext uri="{FF2B5EF4-FFF2-40B4-BE49-F238E27FC236}">
                <a16:creationId xmlns:a16="http://schemas.microsoft.com/office/drawing/2014/main" id="{33867C6C-A3BE-49B5-9C7F-FEB5054008A7}"/>
              </a:ext>
            </a:extLst>
          </p:cNvPr>
          <p:cNvCxnSpPr>
            <a:cxnSpLocks/>
          </p:cNvCxnSpPr>
          <p:nvPr/>
        </p:nvCxnSpPr>
        <p:spPr>
          <a:xfrm flipH="1">
            <a:off x="2443813" y="1777447"/>
            <a:ext cx="1919339" cy="0"/>
          </a:xfrm>
          <a:prstGeom prst="line">
            <a:avLst/>
          </a:prstGeom>
          <a:ln w="19050">
            <a:solidFill>
              <a:srgbClr val="F4950A"/>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B9E7A6E1-A401-4B40-B8F1-1A6A02243ED9}"/>
              </a:ext>
            </a:extLst>
          </p:cNvPr>
          <p:cNvCxnSpPr>
            <a:cxnSpLocks/>
          </p:cNvCxnSpPr>
          <p:nvPr/>
        </p:nvCxnSpPr>
        <p:spPr>
          <a:xfrm flipH="1">
            <a:off x="2493157" y="3657513"/>
            <a:ext cx="947015" cy="9308"/>
          </a:xfrm>
          <a:prstGeom prst="line">
            <a:avLst/>
          </a:prstGeom>
          <a:ln w="19050">
            <a:solidFill>
              <a:srgbClr val="F4950A"/>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88D388C9-0E6B-4B5F-8461-DB77868223BC}"/>
              </a:ext>
            </a:extLst>
          </p:cNvPr>
          <p:cNvCxnSpPr>
            <a:cxnSpLocks/>
            <a:endCxn id="102" idx="3"/>
          </p:cNvCxnSpPr>
          <p:nvPr/>
        </p:nvCxnSpPr>
        <p:spPr>
          <a:xfrm flipH="1">
            <a:off x="2465079" y="4764458"/>
            <a:ext cx="1495247" cy="17239"/>
          </a:xfrm>
          <a:prstGeom prst="line">
            <a:avLst/>
          </a:prstGeom>
          <a:ln w="19050">
            <a:solidFill>
              <a:srgbClr val="F4950A"/>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7934A874-9EFF-496E-9F91-6F1476B06270}"/>
              </a:ext>
            </a:extLst>
          </p:cNvPr>
          <p:cNvCxnSpPr>
            <a:cxnSpLocks/>
          </p:cNvCxnSpPr>
          <p:nvPr/>
        </p:nvCxnSpPr>
        <p:spPr>
          <a:xfrm flipH="1">
            <a:off x="2465079" y="2562763"/>
            <a:ext cx="1190391" cy="0"/>
          </a:xfrm>
          <a:prstGeom prst="line">
            <a:avLst/>
          </a:prstGeom>
          <a:ln w="19050">
            <a:solidFill>
              <a:srgbClr val="F4950A"/>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52" name="Elipse 51">
            <a:extLst>
              <a:ext uri="{FF2B5EF4-FFF2-40B4-BE49-F238E27FC236}">
                <a16:creationId xmlns:a16="http://schemas.microsoft.com/office/drawing/2014/main" id="{05805A0F-E568-48CF-906F-6B0D210D6D72}"/>
              </a:ext>
            </a:extLst>
          </p:cNvPr>
          <p:cNvSpPr/>
          <p:nvPr/>
        </p:nvSpPr>
        <p:spPr>
          <a:xfrm>
            <a:off x="6600056" y="1576975"/>
            <a:ext cx="288032" cy="288032"/>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53" name="Elipse 52">
            <a:extLst>
              <a:ext uri="{FF2B5EF4-FFF2-40B4-BE49-F238E27FC236}">
                <a16:creationId xmlns:a16="http://schemas.microsoft.com/office/drawing/2014/main" id="{D04C3AC3-3C5F-42E0-961C-60F1B5D82A6B}"/>
              </a:ext>
            </a:extLst>
          </p:cNvPr>
          <p:cNvSpPr/>
          <p:nvPr/>
        </p:nvSpPr>
        <p:spPr>
          <a:xfrm>
            <a:off x="7143023" y="2066040"/>
            <a:ext cx="288032" cy="288032"/>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54" name="Elipse 53">
            <a:extLst>
              <a:ext uri="{FF2B5EF4-FFF2-40B4-BE49-F238E27FC236}">
                <a16:creationId xmlns:a16="http://schemas.microsoft.com/office/drawing/2014/main" id="{33761489-0187-4191-AFB1-F6A7E051EC07}"/>
              </a:ext>
            </a:extLst>
          </p:cNvPr>
          <p:cNvSpPr/>
          <p:nvPr/>
        </p:nvSpPr>
        <p:spPr>
          <a:xfrm>
            <a:off x="7468431" y="2589033"/>
            <a:ext cx="288032" cy="288032"/>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55" name="Elipse 54">
            <a:extLst>
              <a:ext uri="{FF2B5EF4-FFF2-40B4-BE49-F238E27FC236}">
                <a16:creationId xmlns:a16="http://schemas.microsoft.com/office/drawing/2014/main" id="{893103FA-07D8-414D-BE56-AE7E0EFBC95A}"/>
              </a:ext>
            </a:extLst>
          </p:cNvPr>
          <p:cNvSpPr/>
          <p:nvPr/>
        </p:nvSpPr>
        <p:spPr>
          <a:xfrm>
            <a:off x="7592479" y="3253329"/>
            <a:ext cx="288032" cy="288032"/>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56" name="Elipse 55">
            <a:extLst>
              <a:ext uri="{FF2B5EF4-FFF2-40B4-BE49-F238E27FC236}">
                <a16:creationId xmlns:a16="http://schemas.microsoft.com/office/drawing/2014/main" id="{0B4464F4-4E64-4ADE-85D5-314140FC59CF}"/>
              </a:ext>
            </a:extLst>
          </p:cNvPr>
          <p:cNvSpPr/>
          <p:nvPr/>
        </p:nvSpPr>
        <p:spPr>
          <a:xfrm>
            <a:off x="7498999" y="3981315"/>
            <a:ext cx="288032" cy="288032"/>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57" name="Elipse 56">
            <a:extLst>
              <a:ext uri="{FF2B5EF4-FFF2-40B4-BE49-F238E27FC236}">
                <a16:creationId xmlns:a16="http://schemas.microsoft.com/office/drawing/2014/main" id="{49CA807A-1596-4633-9347-C42D9EAE6FB7}"/>
              </a:ext>
            </a:extLst>
          </p:cNvPr>
          <p:cNvSpPr/>
          <p:nvPr/>
        </p:nvSpPr>
        <p:spPr>
          <a:xfrm>
            <a:off x="7154889" y="4503539"/>
            <a:ext cx="288032" cy="288032"/>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58" name="Elipse 57">
            <a:extLst>
              <a:ext uri="{FF2B5EF4-FFF2-40B4-BE49-F238E27FC236}">
                <a16:creationId xmlns:a16="http://schemas.microsoft.com/office/drawing/2014/main" id="{B2A3B733-D5B3-4FA8-A3CB-7AA841EA902C}"/>
              </a:ext>
            </a:extLst>
          </p:cNvPr>
          <p:cNvSpPr/>
          <p:nvPr/>
        </p:nvSpPr>
        <p:spPr>
          <a:xfrm>
            <a:off x="6598247" y="4987660"/>
            <a:ext cx="288032" cy="288032"/>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14" name="Elipse 13">
            <a:extLst>
              <a:ext uri="{FF2B5EF4-FFF2-40B4-BE49-F238E27FC236}">
                <a16:creationId xmlns:a16="http://schemas.microsoft.com/office/drawing/2014/main" id="{4B5838AC-84EE-444A-B059-4A37BE816332}"/>
              </a:ext>
            </a:extLst>
          </p:cNvPr>
          <p:cNvSpPr/>
          <p:nvPr/>
        </p:nvSpPr>
        <p:spPr>
          <a:xfrm>
            <a:off x="4426079" y="1648689"/>
            <a:ext cx="288032" cy="288032"/>
          </a:xfrm>
          <a:prstGeom prst="ellipse">
            <a:avLst/>
          </a:prstGeom>
          <a:noFill/>
          <a:ln w="63500">
            <a:solidFill>
              <a:srgbClr val="F4950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44" name="Elipse 43">
            <a:extLst>
              <a:ext uri="{FF2B5EF4-FFF2-40B4-BE49-F238E27FC236}">
                <a16:creationId xmlns:a16="http://schemas.microsoft.com/office/drawing/2014/main" id="{7A65D3A0-5E87-43AA-8777-76D7D58C4DE6}"/>
              </a:ext>
            </a:extLst>
          </p:cNvPr>
          <p:cNvSpPr/>
          <p:nvPr/>
        </p:nvSpPr>
        <p:spPr>
          <a:xfrm>
            <a:off x="3717996" y="2418747"/>
            <a:ext cx="288032" cy="288032"/>
          </a:xfrm>
          <a:prstGeom prst="ellipse">
            <a:avLst/>
          </a:prstGeom>
          <a:noFill/>
          <a:ln w="63500">
            <a:solidFill>
              <a:srgbClr val="F4950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45" name="Elipse 44">
            <a:extLst>
              <a:ext uri="{FF2B5EF4-FFF2-40B4-BE49-F238E27FC236}">
                <a16:creationId xmlns:a16="http://schemas.microsoft.com/office/drawing/2014/main" id="{4E3F137F-BB10-43E6-8C1F-F8E93343439E}"/>
              </a:ext>
            </a:extLst>
          </p:cNvPr>
          <p:cNvSpPr/>
          <p:nvPr/>
        </p:nvSpPr>
        <p:spPr>
          <a:xfrm>
            <a:off x="3520140" y="3513496"/>
            <a:ext cx="288032" cy="288032"/>
          </a:xfrm>
          <a:prstGeom prst="ellipse">
            <a:avLst/>
          </a:prstGeom>
          <a:noFill/>
          <a:ln w="63500">
            <a:solidFill>
              <a:srgbClr val="F4950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46" name="Elipse 45">
            <a:extLst>
              <a:ext uri="{FF2B5EF4-FFF2-40B4-BE49-F238E27FC236}">
                <a16:creationId xmlns:a16="http://schemas.microsoft.com/office/drawing/2014/main" id="{B221C449-49E5-4AE4-8B9C-0A1EEFB187D3}"/>
              </a:ext>
            </a:extLst>
          </p:cNvPr>
          <p:cNvSpPr/>
          <p:nvPr/>
        </p:nvSpPr>
        <p:spPr>
          <a:xfrm>
            <a:off x="4021508" y="4598212"/>
            <a:ext cx="288032" cy="288032"/>
          </a:xfrm>
          <a:prstGeom prst="ellipse">
            <a:avLst/>
          </a:prstGeom>
          <a:noFill/>
          <a:ln w="63500">
            <a:solidFill>
              <a:srgbClr val="F4950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cxnSp>
        <p:nvCxnSpPr>
          <p:cNvPr id="64" name="Conector recto 63">
            <a:extLst>
              <a:ext uri="{FF2B5EF4-FFF2-40B4-BE49-F238E27FC236}">
                <a16:creationId xmlns:a16="http://schemas.microsoft.com/office/drawing/2014/main" id="{F41F515F-62B1-44B3-8C5C-C6645F9263E4}"/>
              </a:ext>
            </a:extLst>
          </p:cNvPr>
          <p:cNvCxnSpPr>
            <a:cxnSpLocks/>
          </p:cNvCxnSpPr>
          <p:nvPr/>
        </p:nvCxnSpPr>
        <p:spPr>
          <a:xfrm flipH="1">
            <a:off x="7425866" y="2216451"/>
            <a:ext cx="2299279" cy="0"/>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65BA7C23-7F73-4259-AB05-28FB999FF306}"/>
              </a:ext>
            </a:extLst>
          </p:cNvPr>
          <p:cNvCxnSpPr>
            <a:cxnSpLocks/>
          </p:cNvCxnSpPr>
          <p:nvPr/>
        </p:nvCxnSpPr>
        <p:spPr>
          <a:xfrm flipH="1">
            <a:off x="7875588" y="3382963"/>
            <a:ext cx="1820813" cy="0"/>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id="{595CEE37-30A8-4BE7-9476-149186214AF1}"/>
              </a:ext>
            </a:extLst>
          </p:cNvPr>
          <p:cNvCxnSpPr>
            <a:cxnSpLocks/>
          </p:cNvCxnSpPr>
          <p:nvPr/>
        </p:nvCxnSpPr>
        <p:spPr>
          <a:xfrm flipH="1">
            <a:off x="7769261" y="2703507"/>
            <a:ext cx="1927139" cy="0"/>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A346F61E-34E7-4330-ACD9-6FD7E44BFF8B}"/>
              </a:ext>
            </a:extLst>
          </p:cNvPr>
          <p:cNvCxnSpPr>
            <a:cxnSpLocks/>
          </p:cNvCxnSpPr>
          <p:nvPr/>
        </p:nvCxnSpPr>
        <p:spPr>
          <a:xfrm flipH="1">
            <a:off x="7790529" y="4161247"/>
            <a:ext cx="1905873" cy="0"/>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A2AD9B20-4537-4119-AB85-D56ED732FD28}"/>
              </a:ext>
            </a:extLst>
          </p:cNvPr>
          <p:cNvCxnSpPr>
            <a:cxnSpLocks/>
          </p:cNvCxnSpPr>
          <p:nvPr/>
        </p:nvCxnSpPr>
        <p:spPr>
          <a:xfrm flipH="1">
            <a:off x="6917974" y="5147589"/>
            <a:ext cx="2777743" cy="0"/>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77" name="Rectángulo: esquinas redondeadas 76">
            <a:extLst>
              <a:ext uri="{FF2B5EF4-FFF2-40B4-BE49-F238E27FC236}">
                <a16:creationId xmlns:a16="http://schemas.microsoft.com/office/drawing/2014/main" id="{4D1DAAC1-BE7F-4910-9EEC-2DCE9A98D602}"/>
              </a:ext>
            </a:extLst>
          </p:cNvPr>
          <p:cNvSpPr/>
          <p:nvPr/>
        </p:nvSpPr>
        <p:spPr>
          <a:xfrm>
            <a:off x="9735103" y="1449501"/>
            <a:ext cx="2256748" cy="457729"/>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lang="es-MX" sz="1200" b="1" dirty="0"/>
              <a:t>COMERCIO TRANSFRONTERIZO</a:t>
            </a:r>
          </a:p>
          <a:p>
            <a:pPr algn="ctr">
              <a:lnSpc>
                <a:spcPts val="1200"/>
              </a:lnSpc>
            </a:pPr>
            <a:r>
              <a:rPr lang="es-MX" sz="1200" b="1" dirty="0"/>
              <a:t>DE SERVICIOS</a:t>
            </a:r>
            <a:endParaRPr lang="es-CL" sz="1200" b="1" dirty="0"/>
          </a:p>
        </p:txBody>
      </p:sp>
      <p:sp>
        <p:nvSpPr>
          <p:cNvPr id="79" name="Rectángulo: esquinas redondeadas 78">
            <a:extLst>
              <a:ext uri="{FF2B5EF4-FFF2-40B4-BE49-F238E27FC236}">
                <a16:creationId xmlns:a16="http://schemas.microsoft.com/office/drawing/2014/main" id="{7B5AFB25-5D61-4650-B12F-34078FC519BE}"/>
              </a:ext>
            </a:extLst>
          </p:cNvPr>
          <p:cNvSpPr/>
          <p:nvPr/>
        </p:nvSpPr>
        <p:spPr>
          <a:xfrm>
            <a:off x="9735103" y="2555302"/>
            <a:ext cx="2256748" cy="296132"/>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t>MEDIO AMBIENTE</a:t>
            </a:r>
          </a:p>
        </p:txBody>
      </p:sp>
      <p:sp>
        <p:nvSpPr>
          <p:cNvPr id="80" name="Rectángulo: esquinas redondeadas 79">
            <a:extLst>
              <a:ext uri="{FF2B5EF4-FFF2-40B4-BE49-F238E27FC236}">
                <a16:creationId xmlns:a16="http://schemas.microsoft.com/office/drawing/2014/main" id="{6C924506-37F8-462E-A807-E39BD2D31BC7}"/>
              </a:ext>
            </a:extLst>
          </p:cNvPr>
          <p:cNvSpPr/>
          <p:nvPr/>
        </p:nvSpPr>
        <p:spPr>
          <a:xfrm>
            <a:off x="9735103" y="3011824"/>
            <a:ext cx="2256748" cy="743539"/>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t>COMITÉS Y SUS REGLAMENTACIONES</a:t>
            </a:r>
          </a:p>
          <a:p>
            <a:pPr algn="ctr"/>
            <a:r>
              <a:rPr lang="es-CL" sz="1200" b="1" dirty="0"/>
              <a:t>OTC Y MSF</a:t>
            </a:r>
          </a:p>
        </p:txBody>
      </p:sp>
      <p:cxnSp>
        <p:nvCxnSpPr>
          <p:cNvPr id="84" name="Conector recto 83">
            <a:extLst>
              <a:ext uri="{FF2B5EF4-FFF2-40B4-BE49-F238E27FC236}">
                <a16:creationId xmlns:a16="http://schemas.microsoft.com/office/drawing/2014/main" id="{61307295-A1F5-42BF-99EA-E314EA19D8CA}"/>
              </a:ext>
            </a:extLst>
          </p:cNvPr>
          <p:cNvCxnSpPr>
            <a:cxnSpLocks/>
          </p:cNvCxnSpPr>
          <p:nvPr/>
        </p:nvCxnSpPr>
        <p:spPr>
          <a:xfrm flipH="1" flipV="1">
            <a:off x="7498997" y="4659299"/>
            <a:ext cx="2207739" cy="6619"/>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85" name="Rectángulo: esquinas redondeadas 84">
            <a:extLst>
              <a:ext uri="{FF2B5EF4-FFF2-40B4-BE49-F238E27FC236}">
                <a16:creationId xmlns:a16="http://schemas.microsoft.com/office/drawing/2014/main" id="{3125902F-08A4-4356-A096-6B8703A7D370}"/>
              </a:ext>
            </a:extLst>
          </p:cNvPr>
          <p:cNvSpPr/>
          <p:nvPr/>
        </p:nvSpPr>
        <p:spPr>
          <a:xfrm>
            <a:off x="9748878" y="1993910"/>
            <a:ext cx="2256748" cy="457729"/>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t>COMITÉ  -  </a:t>
            </a:r>
            <a:r>
              <a:rPr lang="es-CL" sz="1200" b="1" dirty="0"/>
              <a:t>PYMES</a:t>
            </a:r>
          </a:p>
          <a:p>
            <a:pPr algn="ctr"/>
            <a:r>
              <a:rPr lang="es-MX" sz="1200" b="1" dirty="0"/>
              <a:t>CHILE + BRASIL</a:t>
            </a:r>
            <a:endParaRPr lang="es-CL" sz="1200" b="1" dirty="0"/>
          </a:p>
        </p:txBody>
      </p:sp>
      <p:cxnSp>
        <p:nvCxnSpPr>
          <p:cNvPr id="88" name="Conector recto 87">
            <a:extLst>
              <a:ext uri="{FF2B5EF4-FFF2-40B4-BE49-F238E27FC236}">
                <a16:creationId xmlns:a16="http://schemas.microsoft.com/office/drawing/2014/main" id="{4CB2CD08-E187-4ABC-9CEE-37CD6972268F}"/>
              </a:ext>
            </a:extLst>
          </p:cNvPr>
          <p:cNvCxnSpPr>
            <a:cxnSpLocks/>
          </p:cNvCxnSpPr>
          <p:nvPr/>
        </p:nvCxnSpPr>
        <p:spPr>
          <a:xfrm flipH="1">
            <a:off x="6896708" y="1684459"/>
            <a:ext cx="2799009" cy="0"/>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89" name="Rectángulo: esquinas redondeadas 88">
            <a:extLst>
              <a:ext uri="{FF2B5EF4-FFF2-40B4-BE49-F238E27FC236}">
                <a16:creationId xmlns:a16="http://schemas.microsoft.com/office/drawing/2014/main" id="{83911728-C499-4BC1-83BD-F177810E3A0F}"/>
              </a:ext>
            </a:extLst>
          </p:cNvPr>
          <p:cNvSpPr/>
          <p:nvPr/>
        </p:nvSpPr>
        <p:spPr>
          <a:xfrm>
            <a:off x="9735103" y="4011962"/>
            <a:ext cx="2256748" cy="296132"/>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t>GÉNERO</a:t>
            </a:r>
          </a:p>
        </p:txBody>
      </p:sp>
      <p:sp>
        <p:nvSpPr>
          <p:cNvPr id="90" name="Rectángulo: esquinas redondeadas 89">
            <a:extLst>
              <a:ext uri="{FF2B5EF4-FFF2-40B4-BE49-F238E27FC236}">
                <a16:creationId xmlns:a16="http://schemas.microsoft.com/office/drawing/2014/main" id="{080A5F38-E3A0-4358-B3DF-D96122ED6A69}"/>
              </a:ext>
            </a:extLst>
          </p:cNvPr>
          <p:cNvSpPr/>
          <p:nvPr/>
        </p:nvSpPr>
        <p:spPr>
          <a:xfrm>
            <a:off x="9735103" y="4522325"/>
            <a:ext cx="2256748" cy="296132"/>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t>COMERCIO ELECTRÓNICO</a:t>
            </a:r>
          </a:p>
        </p:txBody>
      </p:sp>
      <p:sp>
        <p:nvSpPr>
          <p:cNvPr id="91" name="Rectángulo: esquinas redondeadas 90">
            <a:extLst>
              <a:ext uri="{FF2B5EF4-FFF2-40B4-BE49-F238E27FC236}">
                <a16:creationId xmlns:a16="http://schemas.microsoft.com/office/drawing/2014/main" id="{00342B08-0961-40DD-A6C2-F15D04D9488C}"/>
              </a:ext>
            </a:extLst>
          </p:cNvPr>
          <p:cNvSpPr/>
          <p:nvPr/>
        </p:nvSpPr>
        <p:spPr>
          <a:xfrm>
            <a:off x="9735103" y="4990157"/>
            <a:ext cx="2256748" cy="296132"/>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t>FACILITACIÓN DE COMERCIO</a:t>
            </a:r>
            <a:endParaRPr lang="es-CL" sz="1200" b="1" dirty="0"/>
          </a:p>
        </p:txBody>
      </p:sp>
      <p:sp>
        <p:nvSpPr>
          <p:cNvPr id="94" name="Rectángulo: esquinas redondeadas 93">
            <a:extLst>
              <a:ext uri="{FF2B5EF4-FFF2-40B4-BE49-F238E27FC236}">
                <a16:creationId xmlns:a16="http://schemas.microsoft.com/office/drawing/2014/main" id="{D6993A41-4887-4E57-A0F4-579C60D31091}"/>
              </a:ext>
            </a:extLst>
          </p:cNvPr>
          <p:cNvSpPr/>
          <p:nvPr/>
        </p:nvSpPr>
        <p:spPr>
          <a:xfrm>
            <a:off x="208331" y="1630269"/>
            <a:ext cx="2256748" cy="296132"/>
          </a:xfrm>
          <a:prstGeom prst="roundRect">
            <a:avLst/>
          </a:prstGeom>
          <a:solidFill>
            <a:srgbClr val="F4950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t>COMERCIO DE BIENES</a:t>
            </a:r>
          </a:p>
        </p:txBody>
      </p:sp>
      <p:sp>
        <p:nvSpPr>
          <p:cNvPr id="95" name="Rectángulo: esquinas redondeadas 94">
            <a:extLst>
              <a:ext uri="{FF2B5EF4-FFF2-40B4-BE49-F238E27FC236}">
                <a16:creationId xmlns:a16="http://schemas.microsoft.com/office/drawing/2014/main" id="{03C25025-C220-4F18-A6BC-C2719BD76900}"/>
              </a:ext>
            </a:extLst>
          </p:cNvPr>
          <p:cNvSpPr/>
          <p:nvPr/>
        </p:nvSpPr>
        <p:spPr>
          <a:xfrm>
            <a:off x="213085" y="2407235"/>
            <a:ext cx="2256748" cy="296132"/>
          </a:xfrm>
          <a:prstGeom prst="roundRect">
            <a:avLst/>
          </a:prstGeom>
          <a:solidFill>
            <a:srgbClr val="F4950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t>RÉGIMEN DE ORIGEN</a:t>
            </a:r>
          </a:p>
        </p:txBody>
      </p:sp>
      <p:sp>
        <p:nvSpPr>
          <p:cNvPr id="100" name="Rectángulo: esquinas redondeadas 99">
            <a:extLst>
              <a:ext uri="{FF2B5EF4-FFF2-40B4-BE49-F238E27FC236}">
                <a16:creationId xmlns:a16="http://schemas.microsoft.com/office/drawing/2014/main" id="{A6812F14-DAF2-48CA-BF54-C8629690A5DA}"/>
              </a:ext>
            </a:extLst>
          </p:cNvPr>
          <p:cNvSpPr/>
          <p:nvPr/>
        </p:nvSpPr>
        <p:spPr>
          <a:xfrm>
            <a:off x="208331" y="3404514"/>
            <a:ext cx="2256748" cy="457729"/>
          </a:xfrm>
          <a:prstGeom prst="roundRect">
            <a:avLst/>
          </a:prstGeom>
          <a:solidFill>
            <a:srgbClr val="F4950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t>MSF Y OTC CHILE </a:t>
            </a:r>
          </a:p>
          <a:p>
            <a:pPr algn="ctr"/>
            <a:r>
              <a:rPr lang="es-MX" sz="1200" b="1" dirty="0"/>
              <a:t>MERCOSUR</a:t>
            </a:r>
          </a:p>
        </p:txBody>
      </p:sp>
      <p:sp>
        <p:nvSpPr>
          <p:cNvPr id="102" name="Rectángulo: esquinas redondeadas 101">
            <a:extLst>
              <a:ext uri="{FF2B5EF4-FFF2-40B4-BE49-F238E27FC236}">
                <a16:creationId xmlns:a16="http://schemas.microsoft.com/office/drawing/2014/main" id="{2CFDBA95-2520-4D8A-AFA4-A9AAED1E5065}"/>
              </a:ext>
            </a:extLst>
          </p:cNvPr>
          <p:cNvSpPr/>
          <p:nvPr/>
        </p:nvSpPr>
        <p:spPr>
          <a:xfrm>
            <a:off x="208331" y="4552832"/>
            <a:ext cx="2256748" cy="457729"/>
          </a:xfrm>
          <a:prstGeom prst="roundRect">
            <a:avLst/>
          </a:prstGeom>
          <a:solidFill>
            <a:srgbClr val="F4950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t>COMITÉ PYMES CHILE MERCOSUR</a:t>
            </a:r>
          </a:p>
        </p:txBody>
      </p:sp>
      <p:sp>
        <p:nvSpPr>
          <p:cNvPr id="104" name="Rectángulo 1">
            <a:extLst>
              <a:ext uri="{FF2B5EF4-FFF2-40B4-BE49-F238E27FC236}">
                <a16:creationId xmlns:a16="http://schemas.microsoft.com/office/drawing/2014/main" id="{99C21BE7-6B9C-4596-B76A-0441A155A112}"/>
              </a:ext>
            </a:extLst>
          </p:cNvPr>
          <p:cNvSpPr>
            <a:spLocks noChangeArrowheads="1"/>
          </p:cNvSpPr>
          <p:nvPr/>
        </p:nvSpPr>
        <p:spPr bwMode="auto">
          <a:xfrm>
            <a:off x="166257" y="391014"/>
            <a:ext cx="5425688" cy="35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es-CL" sz="1867" b="1" dirty="0">
                <a:solidFill>
                  <a:schemeClr val="bg1"/>
                </a:solidFill>
              </a:rPr>
              <a:t>ACE 35 Y SU RELACIÓN CON EL ALC CHILE - BRASIL </a:t>
            </a:r>
          </a:p>
        </p:txBody>
      </p:sp>
      <p:sp>
        <p:nvSpPr>
          <p:cNvPr id="107" name="Cerrar llave 106">
            <a:extLst>
              <a:ext uri="{FF2B5EF4-FFF2-40B4-BE49-F238E27FC236}">
                <a16:creationId xmlns:a16="http://schemas.microsoft.com/office/drawing/2014/main" id="{5E6E4E29-A925-4330-90D6-65A083FA0238}"/>
              </a:ext>
            </a:extLst>
          </p:cNvPr>
          <p:cNvSpPr/>
          <p:nvPr/>
        </p:nvSpPr>
        <p:spPr>
          <a:xfrm rot="5400000">
            <a:off x="2587265" y="3088573"/>
            <a:ext cx="667817" cy="5425687"/>
          </a:xfrm>
          <a:custGeom>
            <a:avLst/>
            <a:gdLst>
              <a:gd name="connsiteX0" fmla="*/ 0 w 667754"/>
              <a:gd name="connsiteY0" fmla="*/ 0 h 5455623"/>
              <a:gd name="connsiteX1" fmla="*/ 333877 w 667754"/>
              <a:gd name="connsiteY1" fmla="*/ 55644 h 5455623"/>
              <a:gd name="connsiteX2" fmla="*/ 333877 w 667754"/>
              <a:gd name="connsiteY2" fmla="*/ 2767859 h 5455623"/>
              <a:gd name="connsiteX3" fmla="*/ 667754 w 667754"/>
              <a:gd name="connsiteY3" fmla="*/ 2823503 h 5455623"/>
              <a:gd name="connsiteX4" fmla="*/ 333877 w 667754"/>
              <a:gd name="connsiteY4" fmla="*/ 2879147 h 5455623"/>
              <a:gd name="connsiteX5" fmla="*/ 333877 w 667754"/>
              <a:gd name="connsiteY5" fmla="*/ 5399979 h 5455623"/>
              <a:gd name="connsiteX6" fmla="*/ 0 w 667754"/>
              <a:gd name="connsiteY6" fmla="*/ 5455623 h 5455623"/>
              <a:gd name="connsiteX7" fmla="*/ 0 w 667754"/>
              <a:gd name="connsiteY7" fmla="*/ 0 h 5455623"/>
              <a:gd name="connsiteX0" fmla="*/ 0 w 667754"/>
              <a:gd name="connsiteY0" fmla="*/ 0 h 5455623"/>
              <a:gd name="connsiteX1" fmla="*/ 333877 w 667754"/>
              <a:gd name="connsiteY1" fmla="*/ 55644 h 5455623"/>
              <a:gd name="connsiteX2" fmla="*/ 333877 w 667754"/>
              <a:gd name="connsiteY2" fmla="*/ 2767859 h 5455623"/>
              <a:gd name="connsiteX3" fmla="*/ 667754 w 667754"/>
              <a:gd name="connsiteY3" fmla="*/ 2823503 h 5455623"/>
              <a:gd name="connsiteX4" fmla="*/ 333877 w 667754"/>
              <a:gd name="connsiteY4" fmla="*/ 2879147 h 5455623"/>
              <a:gd name="connsiteX5" fmla="*/ 333877 w 667754"/>
              <a:gd name="connsiteY5" fmla="*/ 5399979 h 5455623"/>
              <a:gd name="connsiteX6" fmla="*/ 0 w 667754"/>
              <a:gd name="connsiteY6" fmla="*/ 5455623 h 5455623"/>
              <a:gd name="connsiteX0" fmla="*/ 0 w 667781"/>
              <a:gd name="connsiteY0" fmla="*/ 0 h 5455623"/>
              <a:gd name="connsiteX1" fmla="*/ 333877 w 667781"/>
              <a:gd name="connsiteY1" fmla="*/ 55644 h 5455623"/>
              <a:gd name="connsiteX2" fmla="*/ 333877 w 667781"/>
              <a:gd name="connsiteY2" fmla="*/ 2767859 h 5455623"/>
              <a:gd name="connsiteX3" fmla="*/ 667754 w 667781"/>
              <a:gd name="connsiteY3" fmla="*/ 2823503 h 5455623"/>
              <a:gd name="connsiteX4" fmla="*/ 333877 w 667781"/>
              <a:gd name="connsiteY4" fmla="*/ 2879147 h 5455623"/>
              <a:gd name="connsiteX5" fmla="*/ 333877 w 667781"/>
              <a:gd name="connsiteY5" fmla="*/ 5399979 h 5455623"/>
              <a:gd name="connsiteX6" fmla="*/ 0 w 667781"/>
              <a:gd name="connsiteY6" fmla="*/ 5455623 h 5455623"/>
              <a:gd name="connsiteX7" fmla="*/ 0 w 667781"/>
              <a:gd name="connsiteY7" fmla="*/ 0 h 5455623"/>
              <a:gd name="connsiteX0" fmla="*/ 0 w 667781"/>
              <a:gd name="connsiteY0" fmla="*/ 0 h 5455623"/>
              <a:gd name="connsiteX1" fmla="*/ 333877 w 667781"/>
              <a:gd name="connsiteY1" fmla="*/ 55644 h 5455623"/>
              <a:gd name="connsiteX2" fmla="*/ 333877 w 667781"/>
              <a:gd name="connsiteY2" fmla="*/ 2767859 h 5455623"/>
              <a:gd name="connsiteX3" fmla="*/ 667754 w 667781"/>
              <a:gd name="connsiteY3" fmla="*/ 2823503 h 5455623"/>
              <a:gd name="connsiteX4" fmla="*/ 312615 w 667781"/>
              <a:gd name="connsiteY4" fmla="*/ 3017371 h 5455623"/>
              <a:gd name="connsiteX5" fmla="*/ 333877 w 667781"/>
              <a:gd name="connsiteY5" fmla="*/ 5399979 h 5455623"/>
              <a:gd name="connsiteX6" fmla="*/ 0 w 667781"/>
              <a:gd name="connsiteY6" fmla="*/ 5455623 h 5455623"/>
              <a:gd name="connsiteX0" fmla="*/ 0 w 667817"/>
              <a:gd name="connsiteY0" fmla="*/ 0 h 5455623"/>
              <a:gd name="connsiteX1" fmla="*/ 333877 w 667817"/>
              <a:gd name="connsiteY1" fmla="*/ 55644 h 5455623"/>
              <a:gd name="connsiteX2" fmla="*/ 333877 w 667817"/>
              <a:gd name="connsiteY2" fmla="*/ 2767859 h 5455623"/>
              <a:gd name="connsiteX3" fmla="*/ 667754 w 667817"/>
              <a:gd name="connsiteY3" fmla="*/ 2823503 h 5455623"/>
              <a:gd name="connsiteX4" fmla="*/ 333877 w 667817"/>
              <a:gd name="connsiteY4" fmla="*/ 2879147 h 5455623"/>
              <a:gd name="connsiteX5" fmla="*/ 333877 w 667817"/>
              <a:gd name="connsiteY5" fmla="*/ 5399979 h 5455623"/>
              <a:gd name="connsiteX6" fmla="*/ 0 w 667817"/>
              <a:gd name="connsiteY6" fmla="*/ 5455623 h 5455623"/>
              <a:gd name="connsiteX7" fmla="*/ 0 w 667817"/>
              <a:gd name="connsiteY7" fmla="*/ 0 h 5455623"/>
              <a:gd name="connsiteX0" fmla="*/ 0 w 667817"/>
              <a:gd name="connsiteY0" fmla="*/ 0 h 5455623"/>
              <a:gd name="connsiteX1" fmla="*/ 333877 w 667817"/>
              <a:gd name="connsiteY1" fmla="*/ 55644 h 5455623"/>
              <a:gd name="connsiteX2" fmla="*/ 344510 w 667817"/>
              <a:gd name="connsiteY2" fmla="*/ 2608371 h 5455623"/>
              <a:gd name="connsiteX3" fmla="*/ 667754 w 667817"/>
              <a:gd name="connsiteY3" fmla="*/ 2823503 h 5455623"/>
              <a:gd name="connsiteX4" fmla="*/ 312615 w 667817"/>
              <a:gd name="connsiteY4" fmla="*/ 3017371 h 5455623"/>
              <a:gd name="connsiteX5" fmla="*/ 333877 w 667817"/>
              <a:gd name="connsiteY5" fmla="*/ 5399979 h 5455623"/>
              <a:gd name="connsiteX6" fmla="*/ 0 w 667817"/>
              <a:gd name="connsiteY6" fmla="*/ 5455623 h 545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817" h="5455623" stroke="0" extrusionOk="0">
                <a:moveTo>
                  <a:pt x="0" y="0"/>
                </a:moveTo>
                <a:cubicBezTo>
                  <a:pt x="184395" y="0"/>
                  <a:pt x="333877" y="24913"/>
                  <a:pt x="333877" y="55644"/>
                </a:cubicBezTo>
                <a:lnTo>
                  <a:pt x="333877" y="2767859"/>
                </a:lnTo>
                <a:cubicBezTo>
                  <a:pt x="333877" y="2798590"/>
                  <a:pt x="483359" y="2823503"/>
                  <a:pt x="667754" y="2823503"/>
                </a:cubicBezTo>
                <a:cubicBezTo>
                  <a:pt x="483359" y="2823503"/>
                  <a:pt x="333877" y="2848416"/>
                  <a:pt x="333877" y="2879147"/>
                </a:cubicBezTo>
                <a:lnTo>
                  <a:pt x="333877" y="5399979"/>
                </a:lnTo>
                <a:cubicBezTo>
                  <a:pt x="333877" y="5430710"/>
                  <a:pt x="184395" y="5455623"/>
                  <a:pt x="0" y="5455623"/>
                </a:cubicBezTo>
                <a:lnTo>
                  <a:pt x="0" y="0"/>
                </a:lnTo>
                <a:close/>
              </a:path>
              <a:path w="667817" h="5455623" fill="none">
                <a:moveTo>
                  <a:pt x="0" y="0"/>
                </a:moveTo>
                <a:cubicBezTo>
                  <a:pt x="184395" y="0"/>
                  <a:pt x="333877" y="24913"/>
                  <a:pt x="333877" y="55644"/>
                </a:cubicBezTo>
                <a:cubicBezTo>
                  <a:pt x="337421" y="906553"/>
                  <a:pt x="340966" y="1757462"/>
                  <a:pt x="344510" y="2608371"/>
                </a:cubicBezTo>
                <a:cubicBezTo>
                  <a:pt x="344510" y="2639102"/>
                  <a:pt x="673070" y="2755336"/>
                  <a:pt x="667754" y="2823503"/>
                </a:cubicBezTo>
                <a:cubicBezTo>
                  <a:pt x="662438" y="2891670"/>
                  <a:pt x="312615" y="2986640"/>
                  <a:pt x="312615" y="3017371"/>
                </a:cubicBezTo>
                <a:cubicBezTo>
                  <a:pt x="312615" y="3857648"/>
                  <a:pt x="333877" y="4559702"/>
                  <a:pt x="333877" y="5399979"/>
                </a:cubicBezTo>
                <a:cubicBezTo>
                  <a:pt x="333877" y="5430710"/>
                  <a:pt x="184395" y="5455623"/>
                  <a:pt x="0" y="5455623"/>
                </a:cubicBezTo>
              </a:path>
            </a:pathLst>
          </a:custGeom>
          <a:ln w="19050">
            <a:solidFill>
              <a:srgbClr val="F4950A"/>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2400"/>
          </a:p>
        </p:txBody>
      </p:sp>
      <p:sp>
        <p:nvSpPr>
          <p:cNvPr id="108" name="Cerrar llave 106">
            <a:extLst>
              <a:ext uri="{FF2B5EF4-FFF2-40B4-BE49-F238E27FC236}">
                <a16:creationId xmlns:a16="http://schemas.microsoft.com/office/drawing/2014/main" id="{A356AE41-02F3-40E8-9557-F8E562A22080}"/>
              </a:ext>
            </a:extLst>
          </p:cNvPr>
          <p:cNvSpPr/>
          <p:nvPr/>
        </p:nvSpPr>
        <p:spPr>
          <a:xfrm rot="5400000">
            <a:off x="8525330" y="2668803"/>
            <a:ext cx="667817" cy="6265224"/>
          </a:xfrm>
          <a:custGeom>
            <a:avLst/>
            <a:gdLst>
              <a:gd name="connsiteX0" fmla="*/ 0 w 667754"/>
              <a:gd name="connsiteY0" fmla="*/ 0 h 5455623"/>
              <a:gd name="connsiteX1" fmla="*/ 333877 w 667754"/>
              <a:gd name="connsiteY1" fmla="*/ 55644 h 5455623"/>
              <a:gd name="connsiteX2" fmla="*/ 333877 w 667754"/>
              <a:gd name="connsiteY2" fmla="*/ 2767859 h 5455623"/>
              <a:gd name="connsiteX3" fmla="*/ 667754 w 667754"/>
              <a:gd name="connsiteY3" fmla="*/ 2823503 h 5455623"/>
              <a:gd name="connsiteX4" fmla="*/ 333877 w 667754"/>
              <a:gd name="connsiteY4" fmla="*/ 2879147 h 5455623"/>
              <a:gd name="connsiteX5" fmla="*/ 333877 w 667754"/>
              <a:gd name="connsiteY5" fmla="*/ 5399979 h 5455623"/>
              <a:gd name="connsiteX6" fmla="*/ 0 w 667754"/>
              <a:gd name="connsiteY6" fmla="*/ 5455623 h 5455623"/>
              <a:gd name="connsiteX7" fmla="*/ 0 w 667754"/>
              <a:gd name="connsiteY7" fmla="*/ 0 h 5455623"/>
              <a:gd name="connsiteX0" fmla="*/ 0 w 667754"/>
              <a:gd name="connsiteY0" fmla="*/ 0 h 5455623"/>
              <a:gd name="connsiteX1" fmla="*/ 333877 w 667754"/>
              <a:gd name="connsiteY1" fmla="*/ 55644 h 5455623"/>
              <a:gd name="connsiteX2" fmla="*/ 333877 w 667754"/>
              <a:gd name="connsiteY2" fmla="*/ 2767859 h 5455623"/>
              <a:gd name="connsiteX3" fmla="*/ 667754 w 667754"/>
              <a:gd name="connsiteY3" fmla="*/ 2823503 h 5455623"/>
              <a:gd name="connsiteX4" fmla="*/ 333877 w 667754"/>
              <a:gd name="connsiteY4" fmla="*/ 2879147 h 5455623"/>
              <a:gd name="connsiteX5" fmla="*/ 333877 w 667754"/>
              <a:gd name="connsiteY5" fmla="*/ 5399979 h 5455623"/>
              <a:gd name="connsiteX6" fmla="*/ 0 w 667754"/>
              <a:gd name="connsiteY6" fmla="*/ 5455623 h 5455623"/>
              <a:gd name="connsiteX0" fmla="*/ 0 w 667781"/>
              <a:gd name="connsiteY0" fmla="*/ 0 h 5455623"/>
              <a:gd name="connsiteX1" fmla="*/ 333877 w 667781"/>
              <a:gd name="connsiteY1" fmla="*/ 55644 h 5455623"/>
              <a:gd name="connsiteX2" fmla="*/ 333877 w 667781"/>
              <a:gd name="connsiteY2" fmla="*/ 2767859 h 5455623"/>
              <a:gd name="connsiteX3" fmla="*/ 667754 w 667781"/>
              <a:gd name="connsiteY3" fmla="*/ 2823503 h 5455623"/>
              <a:gd name="connsiteX4" fmla="*/ 333877 w 667781"/>
              <a:gd name="connsiteY4" fmla="*/ 2879147 h 5455623"/>
              <a:gd name="connsiteX5" fmla="*/ 333877 w 667781"/>
              <a:gd name="connsiteY5" fmla="*/ 5399979 h 5455623"/>
              <a:gd name="connsiteX6" fmla="*/ 0 w 667781"/>
              <a:gd name="connsiteY6" fmla="*/ 5455623 h 5455623"/>
              <a:gd name="connsiteX7" fmla="*/ 0 w 667781"/>
              <a:gd name="connsiteY7" fmla="*/ 0 h 5455623"/>
              <a:gd name="connsiteX0" fmla="*/ 0 w 667781"/>
              <a:gd name="connsiteY0" fmla="*/ 0 h 5455623"/>
              <a:gd name="connsiteX1" fmla="*/ 333877 w 667781"/>
              <a:gd name="connsiteY1" fmla="*/ 55644 h 5455623"/>
              <a:gd name="connsiteX2" fmla="*/ 333877 w 667781"/>
              <a:gd name="connsiteY2" fmla="*/ 2767859 h 5455623"/>
              <a:gd name="connsiteX3" fmla="*/ 667754 w 667781"/>
              <a:gd name="connsiteY3" fmla="*/ 2823503 h 5455623"/>
              <a:gd name="connsiteX4" fmla="*/ 312615 w 667781"/>
              <a:gd name="connsiteY4" fmla="*/ 3017371 h 5455623"/>
              <a:gd name="connsiteX5" fmla="*/ 333877 w 667781"/>
              <a:gd name="connsiteY5" fmla="*/ 5399979 h 5455623"/>
              <a:gd name="connsiteX6" fmla="*/ 0 w 667781"/>
              <a:gd name="connsiteY6" fmla="*/ 5455623 h 5455623"/>
              <a:gd name="connsiteX0" fmla="*/ 0 w 667817"/>
              <a:gd name="connsiteY0" fmla="*/ 0 h 5455623"/>
              <a:gd name="connsiteX1" fmla="*/ 333877 w 667817"/>
              <a:gd name="connsiteY1" fmla="*/ 55644 h 5455623"/>
              <a:gd name="connsiteX2" fmla="*/ 333877 w 667817"/>
              <a:gd name="connsiteY2" fmla="*/ 2767859 h 5455623"/>
              <a:gd name="connsiteX3" fmla="*/ 667754 w 667817"/>
              <a:gd name="connsiteY3" fmla="*/ 2823503 h 5455623"/>
              <a:gd name="connsiteX4" fmla="*/ 333877 w 667817"/>
              <a:gd name="connsiteY4" fmla="*/ 2879147 h 5455623"/>
              <a:gd name="connsiteX5" fmla="*/ 333877 w 667817"/>
              <a:gd name="connsiteY5" fmla="*/ 5399979 h 5455623"/>
              <a:gd name="connsiteX6" fmla="*/ 0 w 667817"/>
              <a:gd name="connsiteY6" fmla="*/ 5455623 h 5455623"/>
              <a:gd name="connsiteX7" fmla="*/ 0 w 667817"/>
              <a:gd name="connsiteY7" fmla="*/ 0 h 5455623"/>
              <a:gd name="connsiteX0" fmla="*/ 0 w 667817"/>
              <a:gd name="connsiteY0" fmla="*/ 0 h 5455623"/>
              <a:gd name="connsiteX1" fmla="*/ 333877 w 667817"/>
              <a:gd name="connsiteY1" fmla="*/ 55644 h 5455623"/>
              <a:gd name="connsiteX2" fmla="*/ 344510 w 667817"/>
              <a:gd name="connsiteY2" fmla="*/ 2608371 h 5455623"/>
              <a:gd name="connsiteX3" fmla="*/ 667754 w 667817"/>
              <a:gd name="connsiteY3" fmla="*/ 2823503 h 5455623"/>
              <a:gd name="connsiteX4" fmla="*/ 312615 w 667817"/>
              <a:gd name="connsiteY4" fmla="*/ 3017371 h 5455623"/>
              <a:gd name="connsiteX5" fmla="*/ 333877 w 667817"/>
              <a:gd name="connsiteY5" fmla="*/ 5399979 h 5455623"/>
              <a:gd name="connsiteX6" fmla="*/ 0 w 667817"/>
              <a:gd name="connsiteY6" fmla="*/ 5455623 h 545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817" h="5455623" stroke="0" extrusionOk="0">
                <a:moveTo>
                  <a:pt x="0" y="0"/>
                </a:moveTo>
                <a:cubicBezTo>
                  <a:pt x="184395" y="0"/>
                  <a:pt x="333877" y="24913"/>
                  <a:pt x="333877" y="55644"/>
                </a:cubicBezTo>
                <a:lnTo>
                  <a:pt x="333877" y="2767859"/>
                </a:lnTo>
                <a:cubicBezTo>
                  <a:pt x="333877" y="2798590"/>
                  <a:pt x="483359" y="2823503"/>
                  <a:pt x="667754" y="2823503"/>
                </a:cubicBezTo>
                <a:cubicBezTo>
                  <a:pt x="483359" y="2823503"/>
                  <a:pt x="333877" y="2848416"/>
                  <a:pt x="333877" y="2879147"/>
                </a:cubicBezTo>
                <a:lnTo>
                  <a:pt x="333877" y="5399979"/>
                </a:lnTo>
                <a:cubicBezTo>
                  <a:pt x="333877" y="5430710"/>
                  <a:pt x="184395" y="5455623"/>
                  <a:pt x="0" y="5455623"/>
                </a:cubicBezTo>
                <a:lnTo>
                  <a:pt x="0" y="0"/>
                </a:lnTo>
                <a:close/>
              </a:path>
              <a:path w="667817" h="5455623" fill="none">
                <a:moveTo>
                  <a:pt x="0" y="0"/>
                </a:moveTo>
                <a:cubicBezTo>
                  <a:pt x="184395" y="0"/>
                  <a:pt x="333877" y="24913"/>
                  <a:pt x="333877" y="55644"/>
                </a:cubicBezTo>
                <a:cubicBezTo>
                  <a:pt x="337421" y="906553"/>
                  <a:pt x="340966" y="1757462"/>
                  <a:pt x="344510" y="2608371"/>
                </a:cubicBezTo>
                <a:cubicBezTo>
                  <a:pt x="344510" y="2639102"/>
                  <a:pt x="673070" y="2755336"/>
                  <a:pt x="667754" y="2823503"/>
                </a:cubicBezTo>
                <a:cubicBezTo>
                  <a:pt x="662438" y="2891670"/>
                  <a:pt x="312615" y="2986640"/>
                  <a:pt x="312615" y="3017371"/>
                </a:cubicBezTo>
                <a:cubicBezTo>
                  <a:pt x="312615" y="3857648"/>
                  <a:pt x="333877" y="4559702"/>
                  <a:pt x="333877" y="5399979"/>
                </a:cubicBezTo>
                <a:cubicBezTo>
                  <a:pt x="333877" y="5430710"/>
                  <a:pt x="184395" y="5455623"/>
                  <a:pt x="0" y="5455623"/>
                </a:cubicBezTo>
              </a:path>
            </a:pathLst>
          </a:custGeom>
          <a:ln w="19050">
            <a:solidFill>
              <a:srgbClr val="DD412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2400"/>
          </a:p>
        </p:txBody>
      </p:sp>
      <p:sp>
        <p:nvSpPr>
          <p:cNvPr id="60" name="Rectángulo 59">
            <a:extLst>
              <a:ext uri="{FF2B5EF4-FFF2-40B4-BE49-F238E27FC236}">
                <a16:creationId xmlns:a16="http://schemas.microsoft.com/office/drawing/2014/main" id="{9EB49F14-11C0-4C89-B59C-B37803282659}"/>
              </a:ext>
            </a:extLst>
          </p:cNvPr>
          <p:cNvSpPr/>
          <p:nvPr/>
        </p:nvSpPr>
        <p:spPr>
          <a:xfrm>
            <a:off x="5924460" y="373263"/>
            <a:ext cx="6420056" cy="954300"/>
          </a:xfrm>
          <a:prstGeom prst="rect">
            <a:avLst/>
          </a:prstGeom>
        </p:spPr>
        <p:txBody>
          <a:bodyPr wrap="square">
            <a:spAutoFit/>
          </a:bodyPr>
          <a:lstStyle/>
          <a:p>
            <a:pPr algn="ctr"/>
            <a:r>
              <a:rPr lang="es-CL" sz="1867" b="1" i="1" dirty="0">
                <a:solidFill>
                  <a:srgbClr val="E6AF00"/>
                </a:solidFill>
                <a:effectLst>
                  <a:outerShdw blurRad="38100" dist="38100" dir="2700000" algn="tl">
                    <a:srgbClr val="000000">
                      <a:alpha val="43137"/>
                    </a:srgbClr>
                  </a:outerShdw>
                </a:effectLst>
              </a:rPr>
              <a:t>Importante complemento al ACE 35, que incorpora nuevos temas de la Agenda internacional y actualiza las disciplinas existentes, dando mayor certeza jurídica</a:t>
            </a:r>
          </a:p>
        </p:txBody>
      </p:sp>
      <p:sp>
        <p:nvSpPr>
          <p:cNvPr id="61" name="Rectángulo 60">
            <a:extLst>
              <a:ext uri="{FF2B5EF4-FFF2-40B4-BE49-F238E27FC236}">
                <a16:creationId xmlns:a16="http://schemas.microsoft.com/office/drawing/2014/main" id="{D1418706-CAF8-4443-98A9-0ECE229EECE3}"/>
              </a:ext>
            </a:extLst>
          </p:cNvPr>
          <p:cNvSpPr>
            <a:spLocks noChangeArrowheads="1"/>
          </p:cNvSpPr>
          <p:nvPr/>
        </p:nvSpPr>
        <p:spPr bwMode="auto">
          <a:xfrm>
            <a:off x="10363201" y="51485"/>
            <a:ext cx="1346201" cy="313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600" spc="300" dirty="0">
                <a:solidFill>
                  <a:schemeClr val="bg1"/>
                </a:solidFill>
                <a:latin typeface="Bahnschrift Light" panose="020B0502040204020203" pitchFamily="34" charset="0"/>
                <a:ea typeface="Calibri" charset="0"/>
                <a:cs typeface="Calibri" charset="0"/>
              </a:rPr>
              <a:t>SUBREI</a:t>
            </a:r>
          </a:p>
        </p:txBody>
      </p:sp>
      <p:pic>
        <p:nvPicPr>
          <p:cNvPr id="62" name="Imagen 61">
            <a:extLst>
              <a:ext uri="{FF2B5EF4-FFF2-40B4-BE49-F238E27FC236}">
                <a16:creationId xmlns:a16="http://schemas.microsoft.com/office/drawing/2014/main" id="{9A7E2891-13D7-4A81-B56C-C8423657DFE4}"/>
              </a:ext>
            </a:extLst>
          </p:cNvPr>
          <p:cNvPicPr>
            <a:picLocks noChangeAspect="1"/>
          </p:cNvPicPr>
          <p:nvPr/>
        </p:nvPicPr>
        <p:blipFill>
          <a:blip r:embed="rId4"/>
          <a:stretch>
            <a:fillRect/>
          </a:stretch>
        </p:blipFill>
        <p:spPr>
          <a:xfrm>
            <a:off x="9432017" y="0"/>
            <a:ext cx="2133785" cy="91448"/>
          </a:xfrm>
          <a:prstGeom prst="rect">
            <a:avLst/>
          </a:prstGeom>
        </p:spPr>
      </p:pic>
    </p:spTree>
    <p:extLst>
      <p:ext uri="{BB962C8B-B14F-4D97-AF65-F5344CB8AC3E}">
        <p14:creationId xmlns:p14="http://schemas.microsoft.com/office/powerpoint/2010/main" val="2790952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86B4BD5-EB35-4EA3-8C67-7554B233DF78}"/>
              </a:ext>
            </a:extLst>
          </p:cNvPr>
          <p:cNvPicPr>
            <a:picLocks noChangeAspect="1"/>
          </p:cNvPicPr>
          <p:nvPr/>
        </p:nvPicPr>
        <p:blipFill rotWithShape="1">
          <a:blip r:embed="rId3">
            <a:extLst>
              <a:ext uri="{28A0092B-C50C-407E-A947-70E740481C1C}">
                <a14:useLocalDpi xmlns:a14="http://schemas.microsoft.com/office/drawing/2010/main" val="0"/>
              </a:ext>
            </a:extLst>
          </a:blip>
          <a:srcRect l="825" b="9192"/>
          <a:stretch/>
        </p:blipFill>
        <p:spPr>
          <a:xfrm>
            <a:off x="0" y="644919"/>
            <a:ext cx="12192000" cy="6279423"/>
          </a:xfrm>
          <a:prstGeom prst="rect">
            <a:avLst/>
          </a:prstGeom>
        </p:spPr>
      </p:pic>
      <p:sp>
        <p:nvSpPr>
          <p:cNvPr id="15" name="Rectángulo 14">
            <a:extLst>
              <a:ext uri="{FF2B5EF4-FFF2-40B4-BE49-F238E27FC236}">
                <a16:creationId xmlns:a16="http://schemas.microsoft.com/office/drawing/2014/main" id="{C96D9979-6677-437D-9E1F-065A290D26FF}"/>
              </a:ext>
            </a:extLst>
          </p:cNvPr>
          <p:cNvSpPr/>
          <p:nvPr/>
        </p:nvSpPr>
        <p:spPr>
          <a:xfrm>
            <a:off x="1" y="-40217"/>
            <a:ext cx="12192000" cy="6964559"/>
          </a:xfrm>
          <a:prstGeom prst="rect">
            <a:avLst/>
          </a:prstGeom>
          <a:solidFill>
            <a:srgbClr val="222A35">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12" name="Rectángulo 11">
            <a:extLst>
              <a:ext uri="{FF2B5EF4-FFF2-40B4-BE49-F238E27FC236}">
                <a16:creationId xmlns:a16="http://schemas.microsoft.com/office/drawing/2014/main" id="{DD6DBF17-3153-4EA1-ABD5-DCEF163E5106}"/>
              </a:ext>
            </a:extLst>
          </p:cNvPr>
          <p:cNvSpPr/>
          <p:nvPr/>
        </p:nvSpPr>
        <p:spPr>
          <a:xfrm>
            <a:off x="0" y="1"/>
            <a:ext cx="12192000" cy="802919"/>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b="1" dirty="0"/>
          </a:p>
        </p:txBody>
      </p:sp>
      <p:sp>
        <p:nvSpPr>
          <p:cNvPr id="20" name="Rectángulo 19"/>
          <p:cNvSpPr/>
          <p:nvPr/>
        </p:nvSpPr>
        <p:spPr>
          <a:xfrm>
            <a:off x="395112" y="116633"/>
            <a:ext cx="9144000" cy="477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b="1" spc="300" dirty="0">
                <a:solidFill>
                  <a:schemeClr val="bg1"/>
                </a:solidFill>
                <a:latin typeface="Calibri" panose="020F0502020204030204" pitchFamily="34" charset="0"/>
                <a:cs typeface="Calibri" panose="020F0502020204030204" pitchFamily="34" charset="0"/>
              </a:rPr>
              <a:t>| </a:t>
            </a:r>
            <a:r>
              <a:rPr lang="es-CL" sz="2400" b="1" dirty="0">
                <a:solidFill>
                  <a:schemeClr val="bg1"/>
                </a:solidFill>
                <a:latin typeface="Calibri" panose="020F0502020204030204" pitchFamily="34" charset="0"/>
                <a:ea typeface="MS PGothic" panose="020B0600070205080204" pitchFamily="34" charset="-128"/>
              </a:rPr>
              <a:t>ESTRUCTURA DEL ACUERDO</a:t>
            </a:r>
            <a:endParaRPr lang="es-ES_tradnl" sz="2400" b="1" dirty="0">
              <a:solidFill>
                <a:schemeClr val="bg1"/>
              </a:solidFill>
              <a:latin typeface="Calibri" panose="020F0502020204030204" pitchFamily="34" charset="0"/>
              <a:ea typeface="MS PGothic" panose="020B0600070205080204" pitchFamily="34" charset="-128"/>
            </a:endParaRPr>
          </a:p>
        </p:txBody>
      </p:sp>
      <p:sp>
        <p:nvSpPr>
          <p:cNvPr id="5" name="CuadroTexto 4"/>
          <p:cNvSpPr txBox="1"/>
          <p:nvPr/>
        </p:nvSpPr>
        <p:spPr>
          <a:xfrm>
            <a:off x="7232840" y="3684672"/>
            <a:ext cx="34289" cy="300210"/>
          </a:xfrm>
          <a:prstGeom prst="rect">
            <a:avLst/>
          </a:prstGeom>
          <a:noFill/>
        </p:spPr>
        <p:txBody>
          <a:bodyPr wrap="square" rtlCol="0">
            <a:spAutoFit/>
          </a:bodyPr>
          <a:lstStyle/>
          <a:p>
            <a:endParaRPr lang="en-US" sz="1351" dirty="0"/>
          </a:p>
        </p:txBody>
      </p:sp>
      <p:graphicFrame>
        <p:nvGraphicFramePr>
          <p:cNvPr id="6" name="Tabla 5">
            <a:extLst>
              <a:ext uri="{FF2B5EF4-FFF2-40B4-BE49-F238E27FC236}">
                <a16:creationId xmlns:a16="http://schemas.microsoft.com/office/drawing/2014/main" id="{F1A96251-2CB2-4992-A1B2-6D61A02FE326}"/>
              </a:ext>
            </a:extLst>
          </p:cNvPr>
          <p:cNvGraphicFramePr>
            <a:graphicFrameLocks noGrp="1"/>
          </p:cNvGraphicFramePr>
          <p:nvPr/>
        </p:nvGraphicFramePr>
        <p:xfrm>
          <a:off x="642526" y="1195111"/>
          <a:ext cx="11248438" cy="5292240"/>
        </p:xfrm>
        <a:graphic>
          <a:graphicData uri="http://schemas.openxmlformats.org/drawingml/2006/table">
            <a:tbl>
              <a:tblPr firstRow="1" firstCol="1" bandRow="1"/>
              <a:tblGrid>
                <a:gridCol w="5250379">
                  <a:extLst>
                    <a:ext uri="{9D8B030D-6E8A-4147-A177-3AD203B41FA5}">
                      <a16:colId xmlns:a16="http://schemas.microsoft.com/office/drawing/2014/main" val="3037462974"/>
                    </a:ext>
                  </a:extLst>
                </a:gridCol>
                <a:gridCol w="5998059">
                  <a:extLst>
                    <a:ext uri="{9D8B030D-6E8A-4147-A177-3AD203B41FA5}">
                      <a16:colId xmlns:a16="http://schemas.microsoft.com/office/drawing/2014/main" val="2018576859"/>
                    </a:ext>
                  </a:extLst>
                </a:gridCol>
              </a:tblGrid>
              <a:tr h="441020">
                <a:tc>
                  <a:txBody>
                    <a:bodyPr/>
                    <a:lstStyle/>
                    <a:p>
                      <a:pPr algn="l" rtl="0" fontAlgn="ctr"/>
                      <a:r>
                        <a:rPr lang="es-ES" sz="1600" b="1" i="0" u="none" strike="noStrike" dirty="0">
                          <a:solidFill>
                            <a:schemeClr val="bg1">
                              <a:lumMod val="95000"/>
                            </a:schemeClr>
                          </a:solidFill>
                          <a:effectLst/>
                          <a:latin typeface="Calibri" panose="020F0502020204030204" pitchFamily="34" charset="0"/>
                        </a:rPr>
                        <a:t>Capítulo 1: Disposiciones Iniciales y Definiciones Generales</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ES" sz="1600" b="1" i="0" u="none" strike="noStrike" dirty="0">
                          <a:solidFill>
                            <a:srgbClr val="E6AF00"/>
                          </a:solidFill>
                          <a:effectLst/>
                          <a:latin typeface="Calibri" panose="020F0502020204030204" pitchFamily="34" charset="0"/>
                        </a:rPr>
                        <a:t>Capítulo 2: Facilitación del Comercio</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val="3635281865"/>
                  </a:ext>
                </a:extLst>
              </a:tr>
              <a:tr h="441020">
                <a:tc>
                  <a:txBody>
                    <a:bodyPr/>
                    <a:lstStyle/>
                    <a:p>
                      <a:pPr algn="l" rtl="0" fontAlgn="ctr"/>
                      <a:r>
                        <a:rPr lang="es-ES" sz="1600" b="1" i="0" u="none" strike="noStrike" dirty="0">
                          <a:solidFill>
                            <a:schemeClr val="bg1">
                              <a:lumMod val="95000"/>
                            </a:schemeClr>
                          </a:solidFill>
                          <a:effectLst/>
                          <a:latin typeface="Calibri" panose="020F0502020204030204" pitchFamily="34" charset="0"/>
                        </a:rPr>
                        <a:t>Capítulo 3: Buenas Prácticas Regulatorias</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CL" sz="1600" b="1" i="0" u="none" strike="noStrike" dirty="0">
                          <a:solidFill>
                            <a:srgbClr val="E6AF00"/>
                          </a:solidFill>
                          <a:effectLst/>
                          <a:latin typeface="Calibri" panose="020F0502020204030204" pitchFamily="34" charset="0"/>
                        </a:rPr>
                        <a:t>Capítulo 4: Medidas Sanitarias y Fitosanitarias</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val="4008387124"/>
                  </a:ext>
                </a:extLst>
              </a:tr>
              <a:tr h="441020">
                <a:tc>
                  <a:txBody>
                    <a:bodyPr/>
                    <a:lstStyle/>
                    <a:p>
                      <a:pPr algn="l" rtl="0" fontAlgn="ctr"/>
                      <a:r>
                        <a:rPr lang="es-CL" sz="1600" b="1" i="0" u="none" strike="noStrike" dirty="0">
                          <a:solidFill>
                            <a:schemeClr val="bg1">
                              <a:lumMod val="95000"/>
                            </a:schemeClr>
                          </a:solidFill>
                          <a:effectLst/>
                          <a:latin typeface="Calibri" panose="020F0502020204030204" pitchFamily="34" charset="0"/>
                        </a:rPr>
                        <a:t>Capítulo 5: Obstáculos Técnicos al Comercio</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CL" sz="1600" b="1" i="0" u="none" strike="noStrike" dirty="0">
                          <a:solidFill>
                            <a:srgbClr val="E6AF00"/>
                          </a:solidFill>
                          <a:effectLst/>
                          <a:latin typeface="Calibri" panose="020F0502020204030204" pitchFamily="34" charset="0"/>
                        </a:rPr>
                        <a:t>Capítulo 6: Comercio Transfronterizo de Servicios</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val="3879145228"/>
                  </a:ext>
                </a:extLst>
              </a:tr>
              <a:tr h="441020">
                <a:tc>
                  <a:txBody>
                    <a:bodyPr/>
                    <a:lstStyle/>
                    <a:p>
                      <a:pPr algn="l" rtl="0" fontAlgn="ctr"/>
                      <a:r>
                        <a:rPr lang="es-CL" sz="1600" b="1" i="0" u="none" strike="noStrike" dirty="0">
                          <a:solidFill>
                            <a:schemeClr val="bg1">
                              <a:lumMod val="95000"/>
                            </a:schemeClr>
                          </a:solidFill>
                          <a:effectLst/>
                          <a:latin typeface="Calibri" panose="020F0502020204030204" pitchFamily="34" charset="0"/>
                        </a:rPr>
                        <a:t>Capítulo 7: Entrada Temporal de Personas de Negocios</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ES" sz="1600" b="1" i="0" u="none" strike="noStrike" dirty="0">
                          <a:solidFill>
                            <a:srgbClr val="E6AF00"/>
                          </a:solidFill>
                          <a:effectLst/>
                          <a:latin typeface="Calibri" panose="020F0502020204030204" pitchFamily="34" charset="0"/>
                        </a:rPr>
                        <a:t>Capítulo 8: Cooperación y Facilitación de Inversiones</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val="3467539932"/>
                  </a:ext>
                </a:extLst>
              </a:tr>
              <a:tr h="441020">
                <a:tc>
                  <a:txBody>
                    <a:bodyPr/>
                    <a:lstStyle/>
                    <a:p>
                      <a:pPr algn="l" rtl="0" fontAlgn="ctr"/>
                      <a:r>
                        <a:rPr lang="es-ES" sz="1600" b="1" i="0" u="none" strike="noStrike" dirty="0">
                          <a:solidFill>
                            <a:schemeClr val="bg1">
                              <a:lumMod val="95000"/>
                            </a:schemeClr>
                          </a:solidFill>
                          <a:effectLst/>
                          <a:latin typeface="Calibri" panose="020F0502020204030204" pitchFamily="34" charset="0"/>
                        </a:rPr>
                        <a:t>Capítulo 9: Inversiones en Instituciones Financieras</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CL" sz="1600" b="1" i="0" u="none" strike="noStrike" dirty="0">
                          <a:solidFill>
                            <a:srgbClr val="E6AF00"/>
                          </a:solidFill>
                          <a:effectLst/>
                          <a:latin typeface="Calibri" panose="020F0502020204030204" pitchFamily="34" charset="0"/>
                        </a:rPr>
                        <a:t>Capítulo 10: Comercio Electrónico</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val="720917808"/>
                  </a:ext>
                </a:extLst>
              </a:tr>
              <a:tr h="441020">
                <a:tc>
                  <a:txBody>
                    <a:bodyPr/>
                    <a:lstStyle/>
                    <a:p>
                      <a:pPr algn="l" rtl="0" fontAlgn="ctr"/>
                      <a:r>
                        <a:rPr lang="es-CL" sz="1600" b="1" i="0" u="none" strike="noStrike" dirty="0">
                          <a:solidFill>
                            <a:schemeClr val="bg1">
                              <a:lumMod val="95000"/>
                            </a:schemeClr>
                          </a:solidFill>
                          <a:effectLst/>
                          <a:latin typeface="Calibri" panose="020F0502020204030204" pitchFamily="34" charset="0"/>
                        </a:rPr>
                        <a:t>Capítulo 11: Telecomunicaciones</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CL" sz="1600" b="1" i="0" u="none" strike="noStrike" dirty="0">
                          <a:solidFill>
                            <a:srgbClr val="E6AF00"/>
                          </a:solidFill>
                          <a:effectLst/>
                          <a:latin typeface="Calibri" panose="020F0502020204030204" pitchFamily="34" charset="0"/>
                        </a:rPr>
                        <a:t>Capítulo 12: Contratación Pública</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val="2497842945"/>
                  </a:ext>
                </a:extLst>
              </a:tr>
              <a:tr h="441020">
                <a:tc>
                  <a:txBody>
                    <a:bodyPr/>
                    <a:lstStyle/>
                    <a:p>
                      <a:pPr algn="l" rtl="0" fontAlgn="ctr"/>
                      <a:r>
                        <a:rPr lang="es-CL" sz="1600" b="1" i="0" u="none" strike="noStrike" dirty="0">
                          <a:solidFill>
                            <a:schemeClr val="bg1">
                              <a:lumMod val="95000"/>
                            </a:schemeClr>
                          </a:solidFill>
                          <a:effectLst/>
                          <a:latin typeface="Calibri" panose="020F0502020204030204" pitchFamily="34" charset="0"/>
                        </a:rPr>
                        <a:t>Capítulo 13: Política de Competencia</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ES" sz="1600" b="1" i="0" u="none" strike="noStrike" dirty="0">
                          <a:solidFill>
                            <a:srgbClr val="E6AF00"/>
                          </a:solidFill>
                          <a:effectLst/>
                          <a:latin typeface="Calibri" panose="020F0502020204030204" pitchFamily="34" charset="0"/>
                        </a:rPr>
                        <a:t>Capítulo 14: Micro, Pequeñas y Medianas Empresas y Emprendedores</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val="2137538501"/>
                  </a:ext>
                </a:extLst>
              </a:tr>
              <a:tr h="441020">
                <a:tc>
                  <a:txBody>
                    <a:bodyPr/>
                    <a:lstStyle/>
                    <a:p>
                      <a:pPr algn="l" rtl="0" fontAlgn="ctr"/>
                      <a:r>
                        <a:rPr lang="es-ES" sz="1600" b="1" i="0" u="none" strike="noStrike">
                          <a:solidFill>
                            <a:schemeClr val="bg1">
                              <a:lumMod val="95000"/>
                            </a:schemeClr>
                          </a:solidFill>
                          <a:effectLst/>
                          <a:latin typeface="Calibri" panose="020F0502020204030204" pitchFamily="34" charset="0"/>
                        </a:rPr>
                        <a:t>Capítulo 15: Cadenas Regionales y Globales de Valor</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ES" sz="1600" b="1" i="0" u="none" strike="noStrike" dirty="0">
                          <a:solidFill>
                            <a:srgbClr val="E6AF00"/>
                          </a:solidFill>
                          <a:effectLst/>
                          <a:latin typeface="Calibri" panose="020F0502020204030204" pitchFamily="34" charset="0"/>
                        </a:rPr>
                        <a:t>Capítulo 16: Comercio y Asuntos Laborales</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val="2629144044"/>
                  </a:ext>
                </a:extLst>
              </a:tr>
              <a:tr h="441020">
                <a:tc>
                  <a:txBody>
                    <a:bodyPr/>
                    <a:lstStyle/>
                    <a:p>
                      <a:pPr algn="l" rtl="0" fontAlgn="ctr"/>
                      <a:r>
                        <a:rPr lang="es-ES" sz="1600" b="1" i="0" u="none" strike="noStrike">
                          <a:solidFill>
                            <a:schemeClr val="bg1">
                              <a:lumMod val="95000"/>
                            </a:schemeClr>
                          </a:solidFill>
                          <a:effectLst/>
                          <a:latin typeface="Calibri" panose="020F0502020204030204" pitchFamily="34" charset="0"/>
                        </a:rPr>
                        <a:t>Capítulo 17: Comercio y Medioambiente</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ES" sz="1600" b="1" i="0" u="none" strike="noStrike" dirty="0">
                          <a:solidFill>
                            <a:srgbClr val="E6AF00"/>
                          </a:solidFill>
                          <a:effectLst/>
                          <a:latin typeface="Calibri" panose="020F0502020204030204" pitchFamily="34" charset="0"/>
                        </a:rPr>
                        <a:t>Capítulo 18: Comercio y Género</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val="3401794253"/>
                  </a:ext>
                </a:extLst>
              </a:tr>
              <a:tr h="441020">
                <a:tc>
                  <a:txBody>
                    <a:bodyPr/>
                    <a:lstStyle/>
                    <a:p>
                      <a:pPr algn="l" rtl="0" fontAlgn="ctr"/>
                      <a:r>
                        <a:rPr lang="es-ES" sz="1600" b="1" i="0" u="none" strike="noStrike">
                          <a:solidFill>
                            <a:schemeClr val="bg1">
                              <a:lumMod val="95000"/>
                            </a:schemeClr>
                          </a:solidFill>
                          <a:effectLst/>
                          <a:latin typeface="Calibri" panose="020F0502020204030204" pitchFamily="34" charset="0"/>
                        </a:rPr>
                        <a:t>Capítulo 19: Cooperación Económica Comercial</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CL" sz="1600" b="1" i="0" u="none" strike="noStrike" dirty="0">
                          <a:solidFill>
                            <a:srgbClr val="E6AF00"/>
                          </a:solidFill>
                          <a:effectLst/>
                          <a:latin typeface="Calibri" panose="020F0502020204030204" pitchFamily="34" charset="0"/>
                        </a:rPr>
                        <a:t>Capítulo 20: Transparencia</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val="1513813407"/>
                  </a:ext>
                </a:extLst>
              </a:tr>
              <a:tr h="441020">
                <a:tc>
                  <a:txBody>
                    <a:bodyPr/>
                    <a:lstStyle/>
                    <a:p>
                      <a:pPr algn="l" rtl="0" fontAlgn="ctr"/>
                      <a:r>
                        <a:rPr lang="es-ES" sz="1600" b="1" i="0" u="none" strike="noStrike">
                          <a:solidFill>
                            <a:schemeClr val="bg1">
                              <a:lumMod val="95000"/>
                            </a:schemeClr>
                          </a:solidFill>
                          <a:effectLst/>
                          <a:latin typeface="Calibri" panose="020F0502020204030204" pitchFamily="34" charset="0"/>
                        </a:rPr>
                        <a:t>Capítulo 21: Administración del Acuerdo</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ES" sz="1600" b="1" i="0" u="none" strike="noStrike" dirty="0">
                          <a:solidFill>
                            <a:srgbClr val="E6AF00"/>
                          </a:solidFill>
                          <a:effectLst/>
                          <a:latin typeface="Calibri" panose="020F0502020204030204" pitchFamily="34" charset="0"/>
                        </a:rPr>
                        <a:t>Capítulo 22: Solución de Controversias</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val="961830773"/>
                  </a:ext>
                </a:extLst>
              </a:tr>
              <a:tr h="441020">
                <a:tc>
                  <a:txBody>
                    <a:bodyPr/>
                    <a:lstStyle/>
                    <a:p>
                      <a:pPr algn="l" rtl="0" fontAlgn="ctr"/>
                      <a:r>
                        <a:rPr lang="es-CL" sz="1600" b="1" i="0" u="none" strike="noStrike">
                          <a:solidFill>
                            <a:schemeClr val="bg1">
                              <a:lumMod val="95000"/>
                            </a:schemeClr>
                          </a:solidFill>
                          <a:effectLst/>
                          <a:latin typeface="Calibri" panose="020F0502020204030204" pitchFamily="34" charset="0"/>
                        </a:rPr>
                        <a:t>Capítulo 23: Excepciones </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CL" sz="1600" b="1" i="0" u="none" strike="noStrike" dirty="0">
                          <a:solidFill>
                            <a:srgbClr val="E6AF00"/>
                          </a:solidFill>
                          <a:effectLst/>
                          <a:latin typeface="Calibri" panose="020F0502020204030204" pitchFamily="34" charset="0"/>
                        </a:rPr>
                        <a:t>Capítulo 24: Disposiciones Finales</a:t>
                      </a:r>
                    </a:p>
                  </a:txBody>
                  <a:tcPr marL="9320" marR="9320" marT="932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val="4183225522"/>
                  </a:ext>
                </a:extLst>
              </a:tr>
            </a:tbl>
          </a:graphicData>
        </a:graphic>
      </p:graphicFrame>
      <p:sp>
        <p:nvSpPr>
          <p:cNvPr id="8" name="Rectángulo 7">
            <a:extLst>
              <a:ext uri="{FF2B5EF4-FFF2-40B4-BE49-F238E27FC236}">
                <a16:creationId xmlns:a16="http://schemas.microsoft.com/office/drawing/2014/main" id="{1B5D7B8B-862C-4D3B-AEAD-2C4BF5F2B0C7}"/>
              </a:ext>
            </a:extLst>
          </p:cNvPr>
          <p:cNvSpPr>
            <a:spLocks noChangeArrowheads="1"/>
          </p:cNvSpPr>
          <p:nvPr/>
        </p:nvSpPr>
        <p:spPr bwMode="auto">
          <a:xfrm>
            <a:off x="10363201" y="94517"/>
            <a:ext cx="1346201" cy="313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600" spc="300" dirty="0">
                <a:solidFill>
                  <a:schemeClr val="bg1"/>
                </a:solidFill>
                <a:latin typeface="Bahnschrift Light" panose="020B0502040204020203" pitchFamily="34" charset="0"/>
                <a:ea typeface="Calibri" charset="0"/>
                <a:cs typeface="Calibri" charset="0"/>
              </a:rPr>
              <a:t>SUBREI</a:t>
            </a:r>
          </a:p>
        </p:txBody>
      </p:sp>
      <p:pic>
        <p:nvPicPr>
          <p:cNvPr id="9" name="Imagen 8">
            <a:extLst>
              <a:ext uri="{FF2B5EF4-FFF2-40B4-BE49-F238E27FC236}">
                <a16:creationId xmlns:a16="http://schemas.microsoft.com/office/drawing/2014/main" id="{CA2C56CB-663E-4287-B0EE-9D8D141ED561}"/>
              </a:ext>
            </a:extLst>
          </p:cNvPr>
          <p:cNvPicPr>
            <a:picLocks noChangeAspect="1"/>
          </p:cNvPicPr>
          <p:nvPr/>
        </p:nvPicPr>
        <p:blipFill>
          <a:blip r:embed="rId4"/>
          <a:stretch>
            <a:fillRect/>
          </a:stretch>
        </p:blipFill>
        <p:spPr>
          <a:xfrm>
            <a:off x="9432017" y="0"/>
            <a:ext cx="2133785" cy="91448"/>
          </a:xfrm>
          <a:prstGeom prst="rect">
            <a:avLst/>
          </a:prstGeom>
        </p:spPr>
      </p:pic>
    </p:spTree>
    <p:extLst>
      <p:ext uri="{BB962C8B-B14F-4D97-AF65-F5344CB8AC3E}">
        <p14:creationId xmlns:p14="http://schemas.microsoft.com/office/powerpoint/2010/main" val="250407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ren, grande, azul, pastel&#10;&#10;Descripción generada automáticamente">
            <a:extLst>
              <a:ext uri="{FF2B5EF4-FFF2-40B4-BE49-F238E27FC236}">
                <a16:creationId xmlns:a16="http://schemas.microsoft.com/office/drawing/2014/main" id="{6844815F-B191-4014-AE15-C3673B769DDA}"/>
              </a:ext>
            </a:extLst>
          </p:cNvPr>
          <p:cNvPicPr>
            <a:picLocks noChangeAspect="1"/>
          </p:cNvPicPr>
          <p:nvPr/>
        </p:nvPicPr>
        <p:blipFill rotWithShape="1">
          <a:blip r:embed="rId3">
            <a:extLst>
              <a:ext uri="{28A0092B-C50C-407E-A947-70E740481C1C}">
                <a14:useLocalDpi xmlns:a14="http://schemas.microsoft.com/office/drawing/2010/main" val="0"/>
              </a:ext>
            </a:extLst>
          </a:blip>
          <a:srcRect l="5769"/>
          <a:stretch/>
        </p:blipFill>
        <p:spPr>
          <a:xfrm>
            <a:off x="-133350" y="0"/>
            <a:ext cx="12827887" cy="7020723"/>
          </a:xfrm>
          <a:prstGeom prst="rect">
            <a:avLst/>
          </a:prstGeom>
        </p:spPr>
      </p:pic>
      <p:sp>
        <p:nvSpPr>
          <p:cNvPr id="13" name="Rectángulo 12">
            <a:extLst>
              <a:ext uri="{FF2B5EF4-FFF2-40B4-BE49-F238E27FC236}">
                <a16:creationId xmlns:a16="http://schemas.microsoft.com/office/drawing/2014/main" id="{B1F012B9-3461-416B-9407-A5CF0394447A}"/>
              </a:ext>
            </a:extLst>
          </p:cNvPr>
          <p:cNvSpPr/>
          <p:nvPr/>
        </p:nvSpPr>
        <p:spPr>
          <a:xfrm>
            <a:off x="-133350" y="0"/>
            <a:ext cx="12827887" cy="7020723"/>
          </a:xfrm>
          <a:prstGeom prst="rect">
            <a:avLst/>
          </a:prstGeom>
          <a:solidFill>
            <a:schemeClr val="tx1">
              <a:lumMod val="85000"/>
              <a:lumOff val="15000"/>
              <a:alpha val="70000"/>
            </a:schemeClr>
          </a:solidFill>
          <a:ln>
            <a:noFill/>
          </a:ln>
          <a:effectLst>
            <a:glow rad="127000">
              <a:schemeClr val="accent1">
                <a:alpha val="16000"/>
              </a:schemeClr>
            </a:glow>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5" name="Gráfico 4">
            <a:extLst>
              <a:ext uri="{FF2B5EF4-FFF2-40B4-BE49-F238E27FC236}">
                <a16:creationId xmlns:a16="http://schemas.microsoft.com/office/drawing/2014/main" id="{FD34E7F1-4A4C-4342-A676-1270E67B4F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9273" y="-226110"/>
            <a:ext cx="2285264" cy="1627818"/>
          </a:xfrm>
          <a:prstGeom prst="rect">
            <a:avLst/>
          </a:prstGeom>
        </p:spPr>
      </p:pic>
      <p:sp>
        <p:nvSpPr>
          <p:cNvPr id="14" name="Rectángulo 13">
            <a:extLst>
              <a:ext uri="{FF2B5EF4-FFF2-40B4-BE49-F238E27FC236}">
                <a16:creationId xmlns:a16="http://schemas.microsoft.com/office/drawing/2014/main" id="{84266927-E942-460F-8B5D-12E79F998D19}"/>
              </a:ext>
            </a:extLst>
          </p:cNvPr>
          <p:cNvSpPr/>
          <p:nvPr/>
        </p:nvSpPr>
        <p:spPr>
          <a:xfrm>
            <a:off x="383988" y="4845725"/>
            <a:ext cx="9251630" cy="1661993"/>
          </a:xfrm>
          <a:prstGeom prst="rect">
            <a:avLst/>
          </a:prstGeom>
          <a:noFill/>
          <a:effectLst>
            <a:outerShdw blurRad="50800" dist="38100" dir="2700000" algn="tl" rotWithShape="0">
              <a:prstClr val="black">
                <a:alpha val="40000"/>
              </a:prstClr>
            </a:outerShdw>
          </a:effectLst>
        </p:spPr>
        <p:txBody>
          <a:bodyPr wrap="square" anchor="t">
            <a:spAutoFit/>
          </a:bodyPr>
          <a:lstStyle/>
          <a:p>
            <a:endParaRPr lang="es-CL" sz="2800" b="1" cap="all" dirty="0">
              <a:solidFill>
                <a:schemeClr val="bg1"/>
              </a:solidFill>
              <a:ea typeface="MS PGothic"/>
              <a:cs typeface="Calibri"/>
            </a:endParaRPr>
          </a:p>
          <a:p>
            <a:r>
              <a:rPr lang="es-CL" sz="2800" b="1" cap="all" dirty="0">
                <a:solidFill>
                  <a:srgbClr val="FFC000"/>
                </a:solidFill>
                <a:ea typeface="MS PGothic"/>
                <a:cs typeface="Calibri"/>
              </a:rPr>
              <a:t>PANORAMA</a:t>
            </a:r>
          </a:p>
          <a:p>
            <a:r>
              <a:rPr lang="es-CL" sz="2800" b="1" cap="all" spc="300" dirty="0">
                <a:solidFill>
                  <a:srgbClr val="FFC000"/>
                </a:solidFill>
                <a:ea typeface="MS PGothic"/>
                <a:cs typeface="Calibri"/>
              </a:rPr>
              <a:t>COMERCIO EXTERIOR GLOBAL en 2020</a:t>
            </a:r>
            <a:endParaRPr lang="es-MX" sz="2400" b="1" cap="all" spc="100" dirty="0">
              <a:solidFill>
                <a:schemeClr val="bg1"/>
              </a:solidFill>
              <a:cs typeface="Calibri"/>
            </a:endParaRPr>
          </a:p>
          <a:p>
            <a:r>
              <a:rPr lang="es-MX" b="1" cap="all" spc="600" dirty="0">
                <a:solidFill>
                  <a:schemeClr val="bg1"/>
                </a:solidFill>
              </a:rPr>
              <a:t> </a:t>
            </a:r>
            <a:endParaRPr lang="es-MX" b="1" cap="all" spc="600" dirty="0">
              <a:solidFill>
                <a:schemeClr val="bg1"/>
              </a:solidFill>
              <a:cs typeface="Calibri"/>
            </a:endParaRPr>
          </a:p>
        </p:txBody>
      </p:sp>
    </p:spTree>
    <p:extLst>
      <p:ext uri="{BB962C8B-B14F-4D97-AF65-F5344CB8AC3E}">
        <p14:creationId xmlns:p14="http://schemas.microsoft.com/office/powerpoint/2010/main" val="1872690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10DE86B5-9E9E-4FE6-8512-69D7C7458FC3}"/>
              </a:ext>
            </a:extLst>
          </p:cNvPr>
          <p:cNvGrpSpPr/>
          <p:nvPr/>
        </p:nvGrpSpPr>
        <p:grpSpPr>
          <a:xfrm>
            <a:off x="0" y="0"/>
            <a:ext cx="12192000" cy="6858000"/>
            <a:chOff x="0" y="0"/>
            <a:chExt cx="12192000" cy="6858000"/>
          </a:xfrm>
        </p:grpSpPr>
        <p:pic>
          <p:nvPicPr>
            <p:cNvPr id="12" name="Imagen 11" descr="Imagen que contiene captura de pantalla&#10;&#10;Descripción generada automáticamente">
              <a:extLst>
                <a:ext uri="{FF2B5EF4-FFF2-40B4-BE49-F238E27FC236}">
                  <a16:creationId xmlns:a16="http://schemas.microsoft.com/office/drawing/2014/main" id="{C6BDFD95-C928-46E9-842F-B163DE212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ángulo 12">
              <a:extLst>
                <a:ext uri="{FF2B5EF4-FFF2-40B4-BE49-F238E27FC236}">
                  <a16:creationId xmlns:a16="http://schemas.microsoft.com/office/drawing/2014/main" id="{AB307B31-371D-4C42-BA6F-A470266F277C}"/>
                </a:ext>
              </a:extLst>
            </p:cNvPr>
            <p:cNvSpPr/>
            <p:nvPr/>
          </p:nvSpPr>
          <p:spPr>
            <a:xfrm>
              <a:off x="9515361" y="390426"/>
              <a:ext cx="1729212" cy="252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15" name="Rectángulo 1">
            <a:extLst>
              <a:ext uri="{FF2B5EF4-FFF2-40B4-BE49-F238E27FC236}">
                <a16:creationId xmlns:a16="http://schemas.microsoft.com/office/drawing/2014/main" id="{004FCB58-0B6E-4190-B53D-37CBC615F722}"/>
              </a:ext>
            </a:extLst>
          </p:cNvPr>
          <p:cNvSpPr>
            <a:spLocks noChangeArrowheads="1"/>
          </p:cNvSpPr>
          <p:nvPr/>
        </p:nvSpPr>
        <p:spPr bwMode="auto">
          <a:xfrm>
            <a:off x="1528041" y="1272857"/>
            <a:ext cx="2129559" cy="4393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fontAlgn="b">
              <a:lnSpc>
                <a:spcPct val="200000"/>
              </a:lnSpc>
              <a:buClr>
                <a:srgbClr val="00586E"/>
              </a:buClr>
              <a:buSzPct val="150000"/>
              <a:buNone/>
            </a:pPr>
            <a:r>
              <a:rPr lang="es-CL" sz="1400" b="1" dirty="0">
                <a:solidFill>
                  <a:srgbClr val="A70D70"/>
                </a:solidFill>
                <a:latin typeface="Calibri"/>
                <a:ea typeface="MS PGothic"/>
                <a:cs typeface="Calibri"/>
              </a:rPr>
              <a:t>A NIVEL REGIONAL </a:t>
            </a:r>
          </a:p>
        </p:txBody>
      </p:sp>
      <p:pic>
        <p:nvPicPr>
          <p:cNvPr id="16" name="Imagen 15">
            <a:extLst>
              <a:ext uri="{FF2B5EF4-FFF2-40B4-BE49-F238E27FC236}">
                <a16:creationId xmlns:a16="http://schemas.microsoft.com/office/drawing/2014/main" id="{F4F36707-8DCB-4E3C-8DBF-D75A3D0A2BF2}"/>
              </a:ext>
            </a:extLst>
          </p:cNvPr>
          <p:cNvPicPr>
            <a:picLocks noChangeAspect="1"/>
          </p:cNvPicPr>
          <p:nvPr/>
        </p:nvPicPr>
        <p:blipFill>
          <a:blip r:embed="rId4"/>
          <a:stretch>
            <a:fillRect/>
          </a:stretch>
        </p:blipFill>
        <p:spPr>
          <a:xfrm>
            <a:off x="789233" y="384773"/>
            <a:ext cx="2133785" cy="91448"/>
          </a:xfrm>
          <a:prstGeom prst="rect">
            <a:avLst/>
          </a:prstGeom>
        </p:spPr>
      </p:pic>
      <p:sp>
        <p:nvSpPr>
          <p:cNvPr id="20" name="CuadroTexto 19">
            <a:extLst>
              <a:ext uri="{FF2B5EF4-FFF2-40B4-BE49-F238E27FC236}">
                <a16:creationId xmlns:a16="http://schemas.microsoft.com/office/drawing/2014/main" id="{3F525F86-1965-446D-948E-0BA60E7C96F4}"/>
              </a:ext>
            </a:extLst>
          </p:cNvPr>
          <p:cNvSpPr txBox="1"/>
          <p:nvPr/>
        </p:nvSpPr>
        <p:spPr>
          <a:xfrm>
            <a:off x="1528040" y="1637753"/>
            <a:ext cx="6347229" cy="821507"/>
          </a:xfrm>
          <a:prstGeom prst="rect">
            <a:avLst/>
          </a:prstGeom>
          <a:noFill/>
        </p:spPr>
        <p:txBody>
          <a:bodyPr wrap="square" rtlCol="0" anchor="t">
            <a:spAutoFit/>
          </a:bodyPr>
          <a:lstStyle/>
          <a:p>
            <a:pPr lvl="1" fontAlgn="b">
              <a:lnSpc>
                <a:spcPts val="2000"/>
              </a:lnSpc>
              <a:buClr>
                <a:srgbClr val="00586E"/>
              </a:buClr>
              <a:buSzPct val="150000"/>
            </a:pPr>
            <a:r>
              <a:rPr lang="en-US" sz="1400" dirty="0" err="1"/>
              <a:t>Concluir</a:t>
            </a:r>
            <a:r>
              <a:rPr lang="en-US" sz="1400" dirty="0"/>
              <a:t> </a:t>
            </a:r>
            <a:r>
              <a:rPr lang="en-US" sz="1400" dirty="0" err="1"/>
              <a:t>nuestra</a:t>
            </a:r>
            <a:r>
              <a:rPr lang="en-US" sz="1400" dirty="0"/>
              <a:t> </a:t>
            </a:r>
            <a:r>
              <a:rPr lang="en-US" sz="1400" dirty="0" err="1"/>
              <a:t>presidencia</a:t>
            </a:r>
            <a:r>
              <a:rPr lang="en-US" sz="1400" dirty="0"/>
              <a:t> de la </a:t>
            </a:r>
            <a:r>
              <a:rPr lang="en-US" sz="1400" dirty="0" err="1"/>
              <a:t>Alianza</a:t>
            </a:r>
            <a:r>
              <a:rPr lang="en-US" sz="1400" dirty="0"/>
              <a:t> del </a:t>
            </a:r>
            <a:r>
              <a:rPr lang="en-US" sz="1400" dirty="0" err="1"/>
              <a:t>Pacífico</a:t>
            </a:r>
            <a:r>
              <a:rPr lang="en-US" sz="1400" dirty="0"/>
              <a:t>.</a:t>
            </a:r>
          </a:p>
          <a:p>
            <a:pPr lvl="1" fontAlgn="b">
              <a:lnSpc>
                <a:spcPts val="2000"/>
              </a:lnSpc>
              <a:buClr>
                <a:srgbClr val="00586E"/>
              </a:buClr>
              <a:buSzPct val="150000"/>
            </a:pPr>
            <a:r>
              <a:rPr lang="en-US" sz="1400" dirty="0" err="1"/>
              <a:t>Fortalecer</a:t>
            </a:r>
            <a:r>
              <a:rPr lang="en-US" sz="1400" dirty="0"/>
              <a:t> la </a:t>
            </a:r>
            <a:r>
              <a:rPr lang="en-US" sz="1400" dirty="0" err="1"/>
              <a:t>intergración</a:t>
            </a:r>
            <a:r>
              <a:rPr lang="en-US" sz="1400" dirty="0"/>
              <a:t> </a:t>
            </a:r>
            <a:r>
              <a:rPr lang="en-US" sz="1400" dirty="0" err="1"/>
              <a:t>en</a:t>
            </a:r>
            <a:r>
              <a:rPr lang="en-US" sz="1400" dirty="0"/>
              <a:t> las </a:t>
            </a:r>
            <a:r>
              <a:rPr lang="en-US" sz="1400" dirty="0" err="1"/>
              <a:t>cadenas</a:t>
            </a:r>
            <a:r>
              <a:rPr lang="en-US" sz="1400" dirty="0"/>
              <a:t> </a:t>
            </a:r>
            <a:r>
              <a:rPr lang="en-US" sz="1400" dirty="0" err="1"/>
              <a:t>regionales</a:t>
            </a:r>
            <a:r>
              <a:rPr lang="en-US" sz="1400" dirty="0"/>
              <a:t> de valor.</a:t>
            </a:r>
          </a:p>
          <a:p>
            <a:pPr lvl="1" fontAlgn="b">
              <a:lnSpc>
                <a:spcPts val="2000"/>
              </a:lnSpc>
              <a:buClr>
                <a:srgbClr val="00586E"/>
              </a:buClr>
              <a:buSzPct val="150000"/>
            </a:pPr>
            <a:r>
              <a:rPr lang="en-US" sz="1400" dirty="0" err="1"/>
              <a:t>Aprobar</a:t>
            </a:r>
            <a:r>
              <a:rPr lang="en-US" sz="1400" dirty="0"/>
              <a:t> </a:t>
            </a:r>
            <a:r>
              <a:rPr lang="en-US" sz="1400" dirty="0" err="1"/>
              <a:t>en</a:t>
            </a:r>
            <a:r>
              <a:rPr lang="en-US" sz="1400" dirty="0"/>
              <a:t> el </a:t>
            </a:r>
            <a:r>
              <a:rPr lang="en-US" sz="1400" dirty="0" err="1"/>
              <a:t>Senado</a:t>
            </a:r>
            <a:r>
              <a:rPr lang="en-US" sz="1400" dirty="0"/>
              <a:t> el </a:t>
            </a:r>
            <a:r>
              <a:rPr lang="en-US" sz="1400" dirty="0" err="1"/>
              <a:t>Acuerdo</a:t>
            </a:r>
            <a:r>
              <a:rPr lang="en-US" sz="1400" dirty="0"/>
              <a:t> con </a:t>
            </a:r>
            <a:r>
              <a:rPr lang="en-US" sz="1400" dirty="0" err="1"/>
              <a:t>Brasil</a:t>
            </a:r>
            <a:r>
              <a:rPr lang="en-US" sz="1400" dirty="0"/>
              <a:t> y </a:t>
            </a:r>
            <a:r>
              <a:rPr lang="en-US" sz="1400" dirty="0" err="1"/>
              <a:t>su</a:t>
            </a:r>
            <a:r>
              <a:rPr lang="en-US" sz="1400" dirty="0"/>
              <a:t> </a:t>
            </a:r>
            <a:r>
              <a:rPr lang="en-US" sz="1400" dirty="0" err="1"/>
              <a:t>respectiva</a:t>
            </a:r>
            <a:r>
              <a:rPr lang="en-US" sz="1400" dirty="0"/>
              <a:t> </a:t>
            </a:r>
            <a:r>
              <a:rPr lang="en-US" sz="1400" dirty="0" err="1"/>
              <a:t>implementación</a:t>
            </a:r>
            <a:r>
              <a:rPr lang="en-US" sz="1400" dirty="0"/>
              <a:t>.</a:t>
            </a:r>
          </a:p>
        </p:txBody>
      </p:sp>
      <p:sp>
        <p:nvSpPr>
          <p:cNvPr id="21" name="Rectángulo 1">
            <a:extLst>
              <a:ext uri="{FF2B5EF4-FFF2-40B4-BE49-F238E27FC236}">
                <a16:creationId xmlns:a16="http://schemas.microsoft.com/office/drawing/2014/main" id="{0CD00749-BE91-42A2-868E-7BB5F6ED8E54}"/>
              </a:ext>
            </a:extLst>
          </p:cNvPr>
          <p:cNvSpPr>
            <a:spLocks noChangeArrowheads="1"/>
          </p:cNvSpPr>
          <p:nvPr/>
        </p:nvSpPr>
        <p:spPr bwMode="auto">
          <a:xfrm>
            <a:off x="1528041" y="2630250"/>
            <a:ext cx="2444779" cy="4393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fontAlgn="b">
              <a:lnSpc>
                <a:spcPct val="200000"/>
              </a:lnSpc>
              <a:buClr>
                <a:srgbClr val="00586E"/>
              </a:buClr>
              <a:buSzPct val="150000"/>
              <a:buNone/>
            </a:pPr>
            <a:r>
              <a:rPr lang="es-CL" sz="1400" b="1" dirty="0">
                <a:solidFill>
                  <a:srgbClr val="A70D70"/>
                </a:solidFill>
                <a:latin typeface="Calibri"/>
                <a:ea typeface="MS PGothic"/>
                <a:cs typeface="Calibri"/>
              </a:rPr>
              <a:t>A NIVEL MULTILATERAL</a:t>
            </a:r>
          </a:p>
        </p:txBody>
      </p:sp>
      <p:sp>
        <p:nvSpPr>
          <p:cNvPr id="22" name="CuadroTexto 21">
            <a:extLst>
              <a:ext uri="{FF2B5EF4-FFF2-40B4-BE49-F238E27FC236}">
                <a16:creationId xmlns:a16="http://schemas.microsoft.com/office/drawing/2014/main" id="{EBF86153-FB87-4C56-ABBC-4CE40A6C3DB8}"/>
              </a:ext>
            </a:extLst>
          </p:cNvPr>
          <p:cNvSpPr txBox="1"/>
          <p:nvPr/>
        </p:nvSpPr>
        <p:spPr>
          <a:xfrm>
            <a:off x="1528041" y="3075614"/>
            <a:ext cx="5949856" cy="561564"/>
          </a:xfrm>
          <a:prstGeom prst="rect">
            <a:avLst/>
          </a:prstGeom>
          <a:noFill/>
        </p:spPr>
        <p:txBody>
          <a:bodyPr wrap="square" rtlCol="0" anchor="t">
            <a:spAutoFit/>
          </a:bodyPr>
          <a:lstStyle/>
          <a:p>
            <a:pPr lvl="1" fontAlgn="b">
              <a:lnSpc>
                <a:spcPts val="2000"/>
              </a:lnSpc>
              <a:buClr>
                <a:srgbClr val="00586E"/>
              </a:buClr>
              <a:buSzPct val="150000"/>
            </a:pPr>
            <a:r>
              <a:rPr lang="es-ES" sz="1400" dirty="0"/>
              <a:t>Garantizar el flujo de bienes en las cadenas globales de suministro</a:t>
            </a:r>
            <a:r>
              <a:rPr lang="en-US" sz="1400" dirty="0"/>
              <a:t>.</a:t>
            </a:r>
          </a:p>
          <a:p>
            <a:pPr lvl="1" fontAlgn="b">
              <a:lnSpc>
                <a:spcPts val="2000"/>
              </a:lnSpc>
              <a:buClr>
                <a:srgbClr val="00586E"/>
              </a:buClr>
              <a:buSzPct val="150000"/>
            </a:pPr>
            <a:r>
              <a:rPr lang="en-US" sz="1400" dirty="0" err="1"/>
              <a:t>Fortalecer</a:t>
            </a:r>
            <a:r>
              <a:rPr lang="en-US" sz="1400" dirty="0"/>
              <a:t> el Sistema Multilateral de Comercio (OMC)</a:t>
            </a:r>
          </a:p>
        </p:txBody>
      </p:sp>
      <p:sp>
        <p:nvSpPr>
          <p:cNvPr id="23" name="Rectángulo 1">
            <a:extLst>
              <a:ext uri="{FF2B5EF4-FFF2-40B4-BE49-F238E27FC236}">
                <a16:creationId xmlns:a16="http://schemas.microsoft.com/office/drawing/2014/main" id="{28128DDF-21C4-4483-B5F8-6CDD4E445DA2}"/>
              </a:ext>
            </a:extLst>
          </p:cNvPr>
          <p:cNvSpPr>
            <a:spLocks noChangeArrowheads="1"/>
          </p:cNvSpPr>
          <p:nvPr/>
        </p:nvSpPr>
        <p:spPr bwMode="auto">
          <a:xfrm>
            <a:off x="1528041" y="3752600"/>
            <a:ext cx="3522424" cy="4393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fontAlgn="b">
              <a:lnSpc>
                <a:spcPct val="200000"/>
              </a:lnSpc>
              <a:buClr>
                <a:srgbClr val="00586E"/>
              </a:buClr>
              <a:buSzPct val="150000"/>
              <a:buNone/>
            </a:pPr>
            <a:r>
              <a:rPr lang="es-CL" sz="1400" b="1" dirty="0">
                <a:solidFill>
                  <a:srgbClr val="A70D70"/>
                </a:solidFill>
                <a:latin typeface="Calibri"/>
                <a:ea typeface="MS PGothic"/>
                <a:cs typeface="Calibri"/>
              </a:rPr>
              <a:t>A NIVEL NACIONAL </a:t>
            </a:r>
          </a:p>
        </p:txBody>
      </p:sp>
      <p:sp>
        <p:nvSpPr>
          <p:cNvPr id="24" name="CuadroTexto 23">
            <a:extLst>
              <a:ext uri="{FF2B5EF4-FFF2-40B4-BE49-F238E27FC236}">
                <a16:creationId xmlns:a16="http://schemas.microsoft.com/office/drawing/2014/main" id="{9F7DBFEC-71D7-4894-BEEB-18177E8B2C7D}"/>
              </a:ext>
            </a:extLst>
          </p:cNvPr>
          <p:cNvSpPr txBox="1"/>
          <p:nvPr/>
        </p:nvSpPr>
        <p:spPr>
          <a:xfrm>
            <a:off x="1511068" y="4159831"/>
            <a:ext cx="8868899" cy="2013308"/>
          </a:xfrm>
          <a:prstGeom prst="rect">
            <a:avLst/>
          </a:prstGeom>
          <a:noFill/>
        </p:spPr>
        <p:txBody>
          <a:bodyPr wrap="square" rtlCol="0" anchor="t">
            <a:spAutoFit/>
          </a:bodyPr>
          <a:lstStyle/>
          <a:p>
            <a:r>
              <a:rPr lang="es-CL" sz="1400" b="1" dirty="0">
                <a:solidFill>
                  <a:srgbClr val="435756"/>
                </a:solidFill>
                <a:cs typeface="Calibri Light"/>
              </a:rPr>
              <a:t>Apoyar fuertemente la reactivación económica a través de nuestra Política Comercial:</a:t>
            </a:r>
          </a:p>
          <a:p>
            <a:endParaRPr lang="es-CL" sz="800" b="1" dirty="0">
              <a:solidFill>
                <a:srgbClr val="435756"/>
              </a:solidFill>
              <a:cs typeface="Calibri Light"/>
            </a:endParaRPr>
          </a:p>
          <a:p>
            <a:pPr lvl="1">
              <a:lnSpc>
                <a:spcPct val="150000"/>
              </a:lnSpc>
              <a:buClr>
                <a:srgbClr val="00586E"/>
              </a:buClr>
              <a:buSzPct val="150000"/>
            </a:pPr>
            <a:r>
              <a:rPr lang="es-CL" sz="1400" dirty="0"/>
              <a:t>Internacionalización de las redes locales de proveedores que han crecido al alero de las grandes industrias exportadoras de Chile, con énfasis en </a:t>
            </a:r>
            <a:r>
              <a:rPr lang="es-CL" sz="1400" dirty="0" err="1"/>
              <a:t>PYMEs</a:t>
            </a:r>
            <a:r>
              <a:rPr lang="es-CL" sz="1400" dirty="0"/>
              <a:t>, Servicios y empresas lideradas por mujeres.</a:t>
            </a:r>
          </a:p>
          <a:p>
            <a:pPr lvl="1">
              <a:lnSpc>
                <a:spcPct val="150000"/>
              </a:lnSpc>
              <a:buClr>
                <a:srgbClr val="00586E"/>
              </a:buClr>
              <a:buSzPct val="150000"/>
            </a:pPr>
            <a:r>
              <a:rPr lang="es-CL" sz="1400" dirty="0"/>
              <a:t>Fortalecer la presencia de las exportadoras chilenas en las plataformas de </a:t>
            </a:r>
            <a:r>
              <a:rPr lang="es-CL" sz="1400" dirty="0" err="1"/>
              <a:t>eCommerce</a:t>
            </a:r>
            <a:r>
              <a:rPr lang="es-CL" sz="1400" dirty="0"/>
              <a:t> </a:t>
            </a:r>
            <a:r>
              <a:rPr lang="es-CL" sz="1400" dirty="0" err="1"/>
              <a:t>Transfonterizo</a:t>
            </a:r>
            <a:r>
              <a:rPr lang="es-CL" sz="1400" dirty="0"/>
              <a:t>.</a:t>
            </a:r>
          </a:p>
          <a:p>
            <a:pPr lvl="1">
              <a:lnSpc>
                <a:spcPct val="150000"/>
              </a:lnSpc>
              <a:buClr>
                <a:srgbClr val="00586E"/>
              </a:buClr>
              <a:buSzPct val="150000"/>
            </a:pPr>
            <a:r>
              <a:rPr lang="es-CL" sz="1400" dirty="0"/>
              <a:t>Atracción de IED en sectores estratégicos como energías limpias, alimentos, nuevas tecnologías y servicios globales.</a:t>
            </a:r>
          </a:p>
        </p:txBody>
      </p:sp>
      <p:pic>
        <p:nvPicPr>
          <p:cNvPr id="17" name="Gráfico 16">
            <a:extLst>
              <a:ext uri="{FF2B5EF4-FFF2-40B4-BE49-F238E27FC236}">
                <a16:creationId xmlns:a16="http://schemas.microsoft.com/office/drawing/2014/main" id="{754C6420-B816-452F-9C48-AB0FE88450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4168" y="878283"/>
            <a:ext cx="4038600" cy="1077317"/>
          </a:xfrm>
          <a:prstGeom prst="rect">
            <a:avLst/>
          </a:prstGeom>
        </p:spPr>
      </p:pic>
      <p:pic>
        <p:nvPicPr>
          <p:cNvPr id="28" name="Gráfico 27">
            <a:extLst>
              <a:ext uri="{FF2B5EF4-FFF2-40B4-BE49-F238E27FC236}">
                <a16:creationId xmlns:a16="http://schemas.microsoft.com/office/drawing/2014/main" id="{DE2A2A5C-B42E-4C40-9C77-267966241B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88744" y="4988208"/>
            <a:ext cx="2261130" cy="1610628"/>
          </a:xfrm>
          <a:prstGeom prst="rect">
            <a:avLst/>
          </a:prstGeom>
        </p:spPr>
      </p:pic>
      <p:sp>
        <p:nvSpPr>
          <p:cNvPr id="29" name="Rectángulo 1">
            <a:extLst>
              <a:ext uri="{FF2B5EF4-FFF2-40B4-BE49-F238E27FC236}">
                <a16:creationId xmlns:a16="http://schemas.microsoft.com/office/drawing/2014/main" id="{3ADA8825-4456-4EF0-A814-376C5DE51DC0}"/>
              </a:ext>
            </a:extLst>
          </p:cNvPr>
          <p:cNvSpPr>
            <a:spLocks noChangeArrowheads="1"/>
          </p:cNvSpPr>
          <p:nvPr/>
        </p:nvSpPr>
        <p:spPr bwMode="auto">
          <a:xfrm>
            <a:off x="789231" y="639301"/>
            <a:ext cx="7461633" cy="590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es-CL" sz="2000" b="1" cap="all" dirty="0">
                <a:solidFill>
                  <a:srgbClr val="117375"/>
                </a:solidFill>
                <a:latin typeface="Calibri"/>
                <a:ea typeface="MS PGothic"/>
                <a:cs typeface="Calibri"/>
              </a:rPr>
              <a:t>Reactivación DEL COMERCIO post pandemia </a:t>
            </a:r>
            <a:br>
              <a:rPr lang="es-CL" sz="2000" b="1" cap="all" dirty="0">
                <a:solidFill>
                  <a:srgbClr val="117375"/>
                </a:solidFill>
                <a:latin typeface="Calibri"/>
                <a:ea typeface="MS PGothic"/>
                <a:cs typeface="Calibri"/>
              </a:rPr>
            </a:br>
            <a:r>
              <a:rPr lang="es-CL" sz="1600" b="1" cap="all" spc="300" dirty="0">
                <a:solidFill>
                  <a:srgbClr val="011F50"/>
                </a:solidFill>
              </a:rPr>
              <a:t>Aporte de nuestra política comercial </a:t>
            </a:r>
          </a:p>
        </p:txBody>
      </p:sp>
      <p:pic>
        <p:nvPicPr>
          <p:cNvPr id="30" name="Gráfico 29">
            <a:extLst>
              <a:ext uri="{FF2B5EF4-FFF2-40B4-BE49-F238E27FC236}">
                <a16:creationId xmlns:a16="http://schemas.microsoft.com/office/drawing/2014/main" id="{6284559E-3AA1-4A76-8645-E6F8019957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9919" y="1755754"/>
            <a:ext cx="110898" cy="110898"/>
          </a:xfrm>
          <a:prstGeom prst="rect">
            <a:avLst/>
          </a:prstGeom>
        </p:spPr>
      </p:pic>
      <p:pic>
        <p:nvPicPr>
          <p:cNvPr id="31" name="Gráfico 30">
            <a:extLst>
              <a:ext uri="{FF2B5EF4-FFF2-40B4-BE49-F238E27FC236}">
                <a16:creationId xmlns:a16="http://schemas.microsoft.com/office/drawing/2014/main" id="{D746E04A-914B-4519-BB29-A9098D8278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9919" y="2002586"/>
            <a:ext cx="110898" cy="110898"/>
          </a:xfrm>
          <a:prstGeom prst="rect">
            <a:avLst/>
          </a:prstGeom>
        </p:spPr>
      </p:pic>
      <p:pic>
        <p:nvPicPr>
          <p:cNvPr id="32" name="Gráfico 31">
            <a:extLst>
              <a:ext uri="{FF2B5EF4-FFF2-40B4-BE49-F238E27FC236}">
                <a16:creationId xmlns:a16="http://schemas.microsoft.com/office/drawing/2014/main" id="{09D03A2E-0C8D-4500-BBB3-3BD9FB0F79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9919" y="2271857"/>
            <a:ext cx="110898" cy="110898"/>
          </a:xfrm>
          <a:prstGeom prst="rect">
            <a:avLst/>
          </a:prstGeom>
        </p:spPr>
      </p:pic>
      <p:pic>
        <p:nvPicPr>
          <p:cNvPr id="33" name="Gráfico 32">
            <a:extLst>
              <a:ext uri="{FF2B5EF4-FFF2-40B4-BE49-F238E27FC236}">
                <a16:creationId xmlns:a16="http://schemas.microsoft.com/office/drawing/2014/main" id="{5B6732FA-04E1-4EED-95B7-0DF82FE366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8489" y="3185625"/>
            <a:ext cx="110898" cy="110898"/>
          </a:xfrm>
          <a:prstGeom prst="rect">
            <a:avLst/>
          </a:prstGeom>
        </p:spPr>
      </p:pic>
      <p:pic>
        <p:nvPicPr>
          <p:cNvPr id="34" name="Gráfico 33">
            <a:extLst>
              <a:ext uri="{FF2B5EF4-FFF2-40B4-BE49-F238E27FC236}">
                <a16:creationId xmlns:a16="http://schemas.microsoft.com/office/drawing/2014/main" id="{D36B1042-7C37-48E6-8175-20A9CF2D2A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9919" y="3449497"/>
            <a:ext cx="110898" cy="110898"/>
          </a:xfrm>
          <a:prstGeom prst="rect">
            <a:avLst/>
          </a:prstGeom>
        </p:spPr>
      </p:pic>
      <p:pic>
        <p:nvPicPr>
          <p:cNvPr id="35" name="Gráfico 34">
            <a:extLst>
              <a:ext uri="{FF2B5EF4-FFF2-40B4-BE49-F238E27FC236}">
                <a16:creationId xmlns:a16="http://schemas.microsoft.com/office/drawing/2014/main" id="{F697EF9B-C6A7-4D15-A350-E71232B461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9919" y="4686531"/>
            <a:ext cx="110898" cy="110898"/>
          </a:xfrm>
          <a:prstGeom prst="rect">
            <a:avLst/>
          </a:prstGeom>
        </p:spPr>
      </p:pic>
      <p:pic>
        <p:nvPicPr>
          <p:cNvPr id="36" name="Gráfico 35">
            <a:extLst>
              <a:ext uri="{FF2B5EF4-FFF2-40B4-BE49-F238E27FC236}">
                <a16:creationId xmlns:a16="http://schemas.microsoft.com/office/drawing/2014/main" id="{5B85E8F7-5371-4895-9C88-EFCFE737D5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6467" y="5001795"/>
            <a:ext cx="110898" cy="110898"/>
          </a:xfrm>
          <a:prstGeom prst="rect">
            <a:avLst/>
          </a:prstGeom>
        </p:spPr>
      </p:pic>
      <p:pic>
        <p:nvPicPr>
          <p:cNvPr id="37" name="Gráfico 36">
            <a:extLst>
              <a:ext uri="{FF2B5EF4-FFF2-40B4-BE49-F238E27FC236}">
                <a16:creationId xmlns:a16="http://schemas.microsoft.com/office/drawing/2014/main" id="{DE2667E4-5E16-4D7B-A8D3-9615ADAADD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9919" y="5299053"/>
            <a:ext cx="110898" cy="110898"/>
          </a:xfrm>
          <a:prstGeom prst="rect">
            <a:avLst/>
          </a:prstGeom>
        </p:spPr>
      </p:pic>
      <p:pic>
        <p:nvPicPr>
          <p:cNvPr id="38" name="Gráfico 37">
            <a:extLst>
              <a:ext uri="{FF2B5EF4-FFF2-40B4-BE49-F238E27FC236}">
                <a16:creationId xmlns:a16="http://schemas.microsoft.com/office/drawing/2014/main" id="{C362A512-9938-49D9-AA9F-6FE52B7B42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9919" y="5625474"/>
            <a:ext cx="110898" cy="110898"/>
          </a:xfrm>
          <a:prstGeom prst="rect">
            <a:avLst/>
          </a:prstGeom>
        </p:spPr>
      </p:pic>
    </p:spTree>
    <p:extLst>
      <p:ext uri="{BB962C8B-B14F-4D97-AF65-F5344CB8AC3E}">
        <p14:creationId xmlns:p14="http://schemas.microsoft.com/office/powerpoint/2010/main" val="156459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descr="Imagen que contiene tabla, puesto&#10;&#10;Descripción generada automáticamente">
            <a:extLst>
              <a:ext uri="{FF2B5EF4-FFF2-40B4-BE49-F238E27FC236}">
                <a16:creationId xmlns:a16="http://schemas.microsoft.com/office/drawing/2014/main" id="{3DAFA22A-2D8A-4BB5-A32D-783E70DA3D0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 name="Rectángulo 2">
            <a:extLst>
              <a:ext uri="{FF2B5EF4-FFF2-40B4-BE49-F238E27FC236}">
                <a16:creationId xmlns:a16="http://schemas.microsoft.com/office/drawing/2014/main" id="{FEC99072-5D8A-4E77-A354-31407F565E2B}"/>
              </a:ext>
            </a:extLst>
          </p:cNvPr>
          <p:cNvSpPr/>
          <p:nvPr/>
        </p:nvSpPr>
        <p:spPr>
          <a:xfrm>
            <a:off x="0" y="5788613"/>
            <a:ext cx="12192000" cy="1069377"/>
          </a:xfrm>
          <a:prstGeom prst="rect">
            <a:avLst/>
          </a:prstGeom>
          <a:solidFill>
            <a:srgbClr val="659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adroTexto 3">
            <a:extLst>
              <a:ext uri="{FF2B5EF4-FFF2-40B4-BE49-F238E27FC236}">
                <a16:creationId xmlns:a16="http://schemas.microsoft.com/office/drawing/2014/main" id="{B6CA9807-BC7B-401B-8848-E099CCFBCD2A}"/>
              </a:ext>
            </a:extLst>
          </p:cNvPr>
          <p:cNvSpPr txBox="1"/>
          <p:nvPr/>
        </p:nvSpPr>
        <p:spPr>
          <a:xfrm>
            <a:off x="255731" y="5788603"/>
            <a:ext cx="1838351" cy="630942"/>
          </a:xfrm>
          <a:prstGeom prst="rect">
            <a:avLst/>
          </a:prstGeom>
          <a:noFill/>
          <a:effectLst/>
        </p:spPr>
        <p:txBody>
          <a:bodyPr wrap="square" rtlCol="0">
            <a:spAutoFit/>
          </a:bodyPr>
          <a:lstStyle/>
          <a:p>
            <a:r>
              <a:rPr lang="es-MX" sz="3500" b="1" cap="all" dirty="0">
                <a:solidFill>
                  <a:schemeClr val="bg1"/>
                </a:solidFill>
              </a:rPr>
              <a:t>GRACIAS</a:t>
            </a:r>
            <a:endParaRPr lang="es-MX" sz="3500" dirty="0">
              <a:solidFill>
                <a:schemeClr val="bg1"/>
              </a:solidFill>
              <a:cs typeface="Times New Roman" panose="02020603050405020304" pitchFamily="18" charset="0"/>
            </a:endParaRPr>
          </a:p>
        </p:txBody>
      </p:sp>
      <p:sp>
        <p:nvSpPr>
          <p:cNvPr id="5" name="Cuadro de texto 3">
            <a:extLst>
              <a:ext uri="{FF2B5EF4-FFF2-40B4-BE49-F238E27FC236}">
                <a16:creationId xmlns:a16="http://schemas.microsoft.com/office/drawing/2014/main" id="{1C2B4DFB-F499-4EBC-B3DF-76255FF66533}"/>
              </a:ext>
            </a:extLst>
          </p:cNvPr>
          <p:cNvSpPr txBox="1"/>
          <p:nvPr/>
        </p:nvSpPr>
        <p:spPr>
          <a:xfrm>
            <a:off x="266364" y="6325175"/>
            <a:ext cx="6742297" cy="45681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ES" sz="1200" b="1" dirty="0">
                <a:solidFill>
                  <a:schemeClr val="bg1"/>
                </a:solidFill>
                <a:ea typeface="Calibri" panose="020F0502020204030204" pitchFamily="34" charset="0"/>
                <a:cs typeface="Times New Roman" panose="02020603050405020304" pitchFamily="18" charset="0"/>
              </a:rPr>
              <a:t>RODRIGO YÁÑEZ </a:t>
            </a:r>
            <a:endParaRPr lang="es-MX" sz="1200" b="1" dirty="0">
              <a:solidFill>
                <a:schemeClr val="bg1"/>
              </a:solidFill>
              <a:ea typeface="Calibri" panose="020F0502020204030204" pitchFamily="34" charset="0"/>
              <a:cs typeface="Times New Roman" panose="02020603050405020304" pitchFamily="18" charset="0"/>
            </a:endParaRPr>
          </a:p>
          <a:p>
            <a:pPr>
              <a:spcAft>
                <a:spcPts val="0"/>
              </a:spcAft>
            </a:pPr>
            <a:r>
              <a:rPr lang="es-MX" sz="1200" dirty="0">
                <a:solidFill>
                  <a:schemeClr val="bg1"/>
                </a:solidFill>
                <a:cs typeface="Times New Roman" panose="02020603050405020304" pitchFamily="18" charset="0"/>
              </a:rPr>
              <a:t>SUBSECRETARIO DE RELACIONES ECONÓMICAS INTERNACIONALES</a:t>
            </a:r>
            <a:endParaRPr lang="en-US" sz="1200" dirty="0">
              <a:solidFill>
                <a:schemeClr val="bg1"/>
              </a:solidFill>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7D03622B-360D-4A96-88D1-9ADE529142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4848" y="5783141"/>
            <a:ext cx="1172443" cy="1066923"/>
          </a:xfrm>
          <a:prstGeom prst="rect">
            <a:avLst/>
          </a:prstGeom>
        </p:spPr>
      </p:pic>
    </p:spTree>
    <p:extLst>
      <p:ext uri="{BB962C8B-B14F-4D97-AF65-F5344CB8AC3E}">
        <p14:creationId xmlns:p14="http://schemas.microsoft.com/office/powerpoint/2010/main" val="3587493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6A2AA913-D03D-4C4D-B789-2290B2106621}"/>
              </a:ext>
            </a:extLst>
          </p:cNvPr>
          <p:cNvGrpSpPr/>
          <p:nvPr/>
        </p:nvGrpSpPr>
        <p:grpSpPr>
          <a:xfrm>
            <a:off x="0" y="0"/>
            <a:ext cx="12192000" cy="6858000"/>
            <a:chOff x="0" y="0"/>
            <a:chExt cx="12192000" cy="6858000"/>
          </a:xfrm>
        </p:grpSpPr>
        <p:pic>
          <p:nvPicPr>
            <p:cNvPr id="16" name="Imagen 15" descr="Imagen que contiene captura de pantalla&#10;&#10;Descripción generada automáticamente">
              <a:extLst>
                <a:ext uri="{FF2B5EF4-FFF2-40B4-BE49-F238E27FC236}">
                  <a16:creationId xmlns:a16="http://schemas.microsoft.com/office/drawing/2014/main" id="{7DC6DA1F-1FA1-4B88-9B41-F35E157D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ángulo 21">
              <a:extLst>
                <a:ext uri="{FF2B5EF4-FFF2-40B4-BE49-F238E27FC236}">
                  <a16:creationId xmlns:a16="http://schemas.microsoft.com/office/drawing/2014/main" id="{2D5E5D29-4144-4378-BE92-B6ACCCD41475}"/>
                </a:ext>
              </a:extLst>
            </p:cNvPr>
            <p:cNvSpPr/>
            <p:nvPr/>
          </p:nvSpPr>
          <p:spPr>
            <a:xfrm>
              <a:off x="9515361" y="390426"/>
              <a:ext cx="1729212" cy="252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11" name="Rectángulo 10">
            <a:extLst>
              <a:ext uri="{FF2B5EF4-FFF2-40B4-BE49-F238E27FC236}">
                <a16:creationId xmlns:a16="http://schemas.microsoft.com/office/drawing/2014/main" id="{0F0684B6-5DEC-4182-932A-4D231ABBD7A5}"/>
              </a:ext>
            </a:extLst>
          </p:cNvPr>
          <p:cNvSpPr/>
          <p:nvPr/>
        </p:nvSpPr>
        <p:spPr>
          <a:xfrm>
            <a:off x="414670" y="6089500"/>
            <a:ext cx="11376837" cy="378074"/>
          </a:xfrm>
          <a:prstGeom prst="rect">
            <a:avLst/>
          </a:prstGeom>
          <a:solidFill>
            <a:srgbClr val="7D8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CuadroTexto 8">
            <a:extLst>
              <a:ext uri="{FF2B5EF4-FFF2-40B4-BE49-F238E27FC236}">
                <a16:creationId xmlns:a16="http://schemas.microsoft.com/office/drawing/2014/main" id="{0CCD17E1-5E20-45BA-ABF3-D344360B1AC5}"/>
              </a:ext>
            </a:extLst>
          </p:cNvPr>
          <p:cNvSpPr txBox="1"/>
          <p:nvPr/>
        </p:nvSpPr>
        <p:spPr>
          <a:xfrm>
            <a:off x="534158" y="6156582"/>
            <a:ext cx="5430706" cy="246221"/>
          </a:xfrm>
          <a:prstGeom prst="rect">
            <a:avLst/>
          </a:prstGeom>
          <a:noFill/>
        </p:spPr>
        <p:txBody>
          <a:bodyPr wrap="square" rtlCol="0">
            <a:spAutoFit/>
          </a:bodyPr>
          <a:lstStyle/>
          <a:p>
            <a:r>
              <a:rPr lang="es-CL" sz="1000" i="1" dirty="0">
                <a:solidFill>
                  <a:schemeClr val="bg1"/>
                </a:solidFill>
              </a:rPr>
              <a:t>Fuente: Departamento de </a:t>
            </a:r>
            <a:r>
              <a:rPr lang="es-CL" sz="900" i="1" dirty="0">
                <a:solidFill>
                  <a:schemeClr val="bg1"/>
                </a:solidFill>
              </a:rPr>
              <a:t>Información</a:t>
            </a:r>
            <a:r>
              <a:rPr lang="es-CL" sz="1000" i="1" dirty="0">
                <a:solidFill>
                  <a:schemeClr val="bg1"/>
                </a:solidFill>
              </a:rPr>
              <a:t> Comercial, Dirección de Estudios, SUBREI, con MINTEL y EIU.</a:t>
            </a:r>
            <a:endParaRPr lang="es-CL" sz="1000" dirty="0">
              <a:solidFill>
                <a:schemeClr val="bg1"/>
              </a:solidFill>
            </a:endParaRPr>
          </a:p>
        </p:txBody>
      </p:sp>
      <p:pic>
        <p:nvPicPr>
          <p:cNvPr id="3" name="Gráfico 2">
            <a:extLst>
              <a:ext uri="{FF2B5EF4-FFF2-40B4-BE49-F238E27FC236}">
                <a16:creationId xmlns:a16="http://schemas.microsoft.com/office/drawing/2014/main" id="{63984D39-624E-4047-9EA4-EA16994D71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25114" y="-2107765"/>
            <a:ext cx="7821521" cy="6858000"/>
          </a:xfrm>
          <a:prstGeom prst="rect">
            <a:avLst/>
          </a:prstGeom>
        </p:spPr>
      </p:pic>
      <p:pic>
        <p:nvPicPr>
          <p:cNvPr id="24" name="Imagen 23">
            <a:extLst>
              <a:ext uri="{FF2B5EF4-FFF2-40B4-BE49-F238E27FC236}">
                <a16:creationId xmlns:a16="http://schemas.microsoft.com/office/drawing/2014/main" id="{C583CACB-6345-451E-A3D1-6A114E2E5876}"/>
              </a:ext>
            </a:extLst>
          </p:cNvPr>
          <p:cNvPicPr>
            <a:picLocks noChangeAspect="1"/>
          </p:cNvPicPr>
          <p:nvPr/>
        </p:nvPicPr>
        <p:blipFill>
          <a:blip r:embed="rId6"/>
          <a:stretch>
            <a:fillRect/>
          </a:stretch>
        </p:blipFill>
        <p:spPr>
          <a:xfrm>
            <a:off x="789233" y="384773"/>
            <a:ext cx="2133785" cy="91448"/>
          </a:xfrm>
          <a:prstGeom prst="rect">
            <a:avLst/>
          </a:prstGeom>
        </p:spPr>
      </p:pic>
      <p:sp>
        <p:nvSpPr>
          <p:cNvPr id="33" name="Rectángulo 1">
            <a:extLst>
              <a:ext uri="{FF2B5EF4-FFF2-40B4-BE49-F238E27FC236}">
                <a16:creationId xmlns:a16="http://schemas.microsoft.com/office/drawing/2014/main" id="{6EA6D9F3-0CA0-4FDB-8BBC-EAF3A4941ECB}"/>
              </a:ext>
            </a:extLst>
          </p:cNvPr>
          <p:cNvSpPr>
            <a:spLocks noChangeArrowheads="1"/>
          </p:cNvSpPr>
          <p:nvPr/>
        </p:nvSpPr>
        <p:spPr bwMode="auto">
          <a:xfrm>
            <a:off x="789232" y="743950"/>
            <a:ext cx="11223228" cy="550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ts val="1200"/>
              </a:lnSpc>
              <a:buNone/>
            </a:pPr>
            <a:r>
              <a:rPr lang="es-CL" sz="2000" b="1" cap="all" dirty="0">
                <a:solidFill>
                  <a:srgbClr val="117375"/>
                </a:solidFill>
                <a:latin typeface="Calibri"/>
                <a:ea typeface="MS PGothic"/>
                <a:cs typeface="Calibri"/>
              </a:rPr>
              <a:t>PANORAMA ACTUAL DEL COMERCIO EXTERIOR GLOBAL</a:t>
            </a:r>
          </a:p>
          <a:p>
            <a:pPr>
              <a:lnSpc>
                <a:spcPts val="1200"/>
              </a:lnSpc>
              <a:buNone/>
            </a:pPr>
            <a:r>
              <a:rPr lang="es-CL" sz="1600" b="1" cap="all" spc="300" dirty="0">
                <a:solidFill>
                  <a:srgbClr val="011F50"/>
                </a:solidFill>
                <a:latin typeface="+mn-lt"/>
                <a:ea typeface="+mn-ea"/>
              </a:rPr>
              <a:t>PANDEMIA Y CRISIS ECONOMICO-SOCIAL</a:t>
            </a:r>
          </a:p>
        </p:txBody>
      </p:sp>
      <p:sp>
        <p:nvSpPr>
          <p:cNvPr id="2" name="CuadroTexto 1">
            <a:extLst>
              <a:ext uri="{FF2B5EF4-FFF2-40B4-BE49-F238E27FC236}">
                <a16:creationId xmlns:a16="http://schemas.microsoft.com/office/drawing/2014/main" id="{7575BECB-C256-45BC-8956-F433B5303398}"/>
              </a:ext>
            </a:extLst>
          </p:cNvPr>
          <p:cNvSpPr txBox="1"/>
          <p:nvPr/>
        </p:nvSpPr>
        <p:spPr>
          <a:xfrm>
            <a:off x="1856125" y="2088947"/>
            <a:ext cx="8939395" cy="3170099"/>
          </a:xfrm>
          <a:prstGeom prst="rect">
            <a:avLst/>
          </a:prstGeom>
          <a:noFill/>
        </p:spPr>
        <p:txBody>
          <a:bodyPr wrap="square" rtlCol="0">
            <a:spAutoFit/>
          </a:bodyPr>
          <a:lstStyle/>
          <a:p>
            <a:pPr algn="just">
              <a:buClr>
                <a:srgbClr val="C00000"/>
              </a:buClr>
              <a:buSzPct val="150000"/>
            </a:pPr>
            <a:r>
              <a:rPr lang="es-CL" sz="1400" dirty="0"/>
              <a:t>Interrupciones en las cadenas de abastecimiento en Asia, Europa y América del Norte.</a:t>
            </a:r>
          </a:p>
          <a:p>
            <a:pPr algn="just">
              <a:buClr>
                <a:srgbClr val="C00000"/>
              </a:buClr>
              <a:buSzPct val="150000"/>
            </a:pPr>
            <a:endParaRPr lang="es-CL" sz="1400" dirty="0"/>
          </a:p>
          <a:p>
            <a:pPr algn="just">
              <a:buClr>
                <a:srgbClr val="C00000"/>
              </a:buClr>
              <a:buSzPct val="150000"/>
            </a:pPr>
            <a:r>
              <a:rPr lang="es-CL" sz="1400" dirty="0"/>
              <a:t>Colapso de los sistemas económicos, altas tasas de desempleo, disminución del ingreso de los hogares</a:t>
            </a:r>
          </a:p>
          <a:p>
            <a:pPr algn="just">
              <a:buClr>
                <a:srgbClr val="C00000"/>
              </a:buClr>
              <a:buSzPct val="150000"/>
            </a:pPr>
            <a:endParaRPr lang="es-CL" sz="1400" dirty="0"/>
          </a:p>
          <a:p>
            <a:pPr algn="just">
              <a:buClr>
                <a:srgbClr val="C00000"/>
              </a:buClr>
              <a:buSzPct val="150000"/>
            </a:pPr>
            <a:r>
              <a:rPr lang="es-CL" sz="1400" dirty="0"/>
              <a:t>Baja confianza en los mercados y temor ante nuevas olas de contagio.</a:t>
            </a:r>
          </a:p>
          <a:p>
            <a:pPr algn="just">
              <a:buClr>
                <a:srgbClr val="C00000"/>
              </a:buClr>
              <a:buSzPct val="150000"/>
            </a:pPr>
            <a:endParaRPr lang="es-CL" sz="1400" dirty="0"/>
          </a:p>
          <a:p>
            <a:pPr algn="just">
              <a:buClr>
                <a:srgbClr val="C00000"/>
              </a:buClr>
              <a:buSzPct val="150000"/>
            </a:pPr>
            <a:r>
              <a:rPr lang="es-CL" sz="1400" dirty="0"/>
              <a:t>Cierre total del canal HORECA y el turismo.</a:t>
            </a:r>
          </a:p>
          <a:p>
            <a:pPr algn="just">
              <a:buClr>
                <a:srgbClr val="C00000"/>
              </a:buClr>
              <a:buSzPct val="150000"/>
            </a:pPr>
            <a:endParaRPr lang="es-CL" sz="1400" dirty="0"/>
          </a:p>
          <a:p>
            <a:pPr algn="just">
              <a:buClr>
                <a:srgbClr val="C00000"/>
              </a:buClr>
              <a:buSzPct val="150000"/>
            </a:pPr>
            <a:r>
              <a:rPr lang="es-CL" sz="1400" dirty="0"/>
              <a:t>Suspensión de actividades de promoción de exportaciones de alto impacto como participación en ferias internacionales, misiones comerciales, encuentros exportadores y ajustes en los programas de apoyo.</a:t>
            </a:r>
          </a:p>
          <a:p>
            <a:pPr algn="just">
              <a:buClr>
                <a:srgbClr val="C00000"/>
              </a:buClr>
              <a:buSzPct val="150000"/>
            </a:pPr>
            <a:endParaRPr lang="es-CL" sz="1400" dirty="0"/>
          </a:p>
          <a:p>
            <a:pPr algn="just">
              <a:buClr>
                <a:srgbClr val="C00000"/>
              </a:buClr>
              <a:buSzPct val="150000"/>
            </a:pPr>
            <a:r>
              <a:rPr lang="es-CL" sz="1400" dirty="0"/>
              <a:t>Conflictos sociales y tensión geopolítica en diversas regiones del mundo.</a:t>
            </a:r>
          </a:p>
          <a:p>
            <a:pPr algn="just">
              <a:buClr>
                <a:srgbClr val="C00000"/>
              </a:buClr>
              <a:buSzPct val="150000"/>
            </a:pPr>
            <a:endParaRPr lang="es-CL" sz="1400" dirty="0"/>
          </a:p>
          <a:p>
            <a:endParaRPr lang="es-CL" dirty="0"/>
          </a:p>
        </p:txBody>
      </p:sp>
      <p:pic>
        <p:nvPicPr>
          <p:cNvPr id="4" name="Gráfico 3">
            <a:extLst>
              <a:ext uri="{FF2B5EF4-FFF2-40B4-BE49-F238E27FC236}">
                <a16:creationId xmlns:a16="http://schemas.microsoft.com/office/drawing/2014/main" id="{C00484BA-847D-4F11-8112-3D344E3A7F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2136216"/>
            <a:ext cx="204424" cy="204424"/>
          </a:xfrm>
          <a:prstGeom prst="rect">
            <a:avLst/>
          </a:prstGeom>
        </p:spPr>
      </p:pic>
      <p:pic>
        <p:nvPicPr>
          <p:cNvPr id="14" name="Gráfico 13">
            <a:extLst>
              <a:ext uri="{FF2B5EF4-FFF2-40B4-BE49-F238E27FC236}">
                <a16:creationId xmlns:a16="http://schemas.microsoft.com/office/drawing/2014/main" id="{BE056EA1-5338-479B-B90E-7C21758AD9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2556345"/>
            <a:ext cx="204424" cy="204424"/>
          </a:xfrm>
          <a:prstGeom prst="rect">
            <a:avLst/>
          </a:prstGeom>
        </p:spPr>
      </p:pic>
      <p:pic>
        <p:nvPicPr>
          <p:cNvPr id="17" name="Gráfico 16">
            <a:extLst>
              <a:ext uri="{FF2B5EF4-FFF2-40B4-BE49-F238E27FC236}">
                <a16:creationId xmlns:a16="http://schemas.microsoft.com/office/drawing/2014/main" id="{B7F9979E-ACEE-4B74-83E5-B7629DAA4B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2992950"/>
            <a:ext cx="204424" cy="204424"/>
          </a:xfrm>
          <a:prstGeom prst="rect">
            <a:avLst/>
          </a:prstGeom>
        </p:spPr>
      </p:pic>
      <p:pic>
        <p:nvPicPr>
          <p:cNvPr id="18" name="Gráfico 17">
            <a:extLst>
              <a:ext uri="{FF2B5EF4-FFF2-40B4-BE49-F238E27FC236}">
                <a16:creationId xmlns:a16="http://schemas.microsoft.com/office/drawing/2014/main" id="{565CA325-CDD9-4268-BC2B-2DF52E0195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3429555"/>
            <a:ext cx="204424" cy="204424"/>
          </a:xfrm>
          <a:prstGeom prst="rect">
            <a:avLst/>
          </a:prstGeom>
        </p:spPr>
      </p:pic>
      <p:pic>
        <p:nvPicPr>
          <p:cNvPr id="19" name="Gráfico 18">
            <a:extLst>
              <a:ext uri="{FF2B5EF4-FFF2-40B4-BE49-F238E27FC236}">
                <a16:creationId xmlns:a16="http://schemas.microsoft.com/office/drawing/2014/main" id="{7E53DDDD-C0DC-4AF5-AEF3-11B27393ED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3853803"/>
            <a:ext cx="204424" cy="204424"/>
          </a:xfrm>
          <a:prstGeom prst="rect">
            <a:avLst/>
          </a:prstGeom>
        </p:spPr>
      </p:pic>
      <p:pic>
        <p:nvPicPr>
          <p:cNvPr id="20" name="Gráfico 19">
            <a:extLst>
              <a:ext uri="{FF2B5EF4-FFF2-40B4-BE49-F238E27FC236}">
                <a16:creationId xmlns:a16="http://schemas.microsoft.com/office/drawing/2014/main" id="{73CB4336-F64B-4927-AF4A-812E8FA109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4475054"/>
            <a:ext cx="204424" cy="204424"/>
          </a:xfrm>
          <a:prstGeom prst="rect">
            <a:avLst/>
          </a:prstGeom>
        </p:spPr>
      </p:pic>
      <p:pic>
        <p:nvPicPr>
          <p:cNvPr id="21" name="Gráfico 20">
            <a:extLst>
              <a:ext uri="{FF2B5EF4-FFF2-40B4-BE49-F238E27FC236}">
                <a16:creationId xmlns:a16="http://schemas.microsoft.com/office/drawing/2014/main" id="{0920239A-5255-48A5-8C44-D2C2F3C79B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47926" y="4704634"/>
            <a:ext cx="2261130" cy="1610628"/>
          </a:xfrm>
          <a:prstGeom prst="rect">
            <a:avLst/>
          </a:prstGeom>
        </p:spPr>
      </p:pic>
    </p:spTree>
    <p:extLst>
      <p:ext uri="{BB962C8B-B14F-4D97-AF65-F5344CB8AC3E}">
        <p14:creationId xmlns:p14="http://schemas.microsoft.com/office/powerpoint/2010/main" val="1886098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6A2AA913-D03D-4C4D-B789-2290B2106621}"/>
              </a:ext>
            </a:extLst>
          </p:cNvPr>
          <p:cNvGrpSpPr/>
          <p:nvPr/>
        </p:nvGrpSpPr>
        <p:grpSpPr>
          <a:xfrm>
            <a:off x="0" y="0"/>
            <a:ext cx="12192000" cy="6858000"/>
            <a:chOff x="0" y="0"/>
            <a:chExt cx="12192000" cy="6858000"/>
          </a:xfrm>
        </p:grpSpPr>
        <p:pic>
          <p:nvPicPr>
            <p:cNvPr id="16" name="Imagen 15" descr="Imagen que contiene captura de pantalla&#10;&#10;Descripción generada automáticamente">
              <a:extLst>
                <a:ext uri="{FF2B5EF4-FFF2-40B4-BE49-F238E27FC236}">
                  <a16:creationId xmlns:a16="http://schemas.microsoft.com/office/drawing/2014/main" id="{7DC6DA1F-1FA1-4B88-9B41-F35E157D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ángulo 21">
              <a:extLst>
                <a:ext uri="{FF2B5EF4-FFF2-40B4-BE49-F238E27FC236}">
                  <a16:creationId xmlns:a16="http://schemas.microsoft.com/office/drawing/2014/main" id="{2D5E5D29-4144-4378-BE92-B6ACCCD41475}"/>
                </a:ext>
              </a:extLst>
            </p:cNvPr>
            <p:cNvSpPr/>
            <p:nvPr/>
          </p:nvSpPr>
          <p:spPr>
            <a:xfrm>
              <a:off x="9515361" y="390426"/>
              <a:ext cx="1729212" cy="252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11" name="Rectángulo 10">
            <a:extLst>
              <a:ext uri="{FF2B5EF4-FFF2-40B4-BE49-F238E27FC236}">
                <a16:creationId xmlns:a16="http://schemas.microsoft.com/office/drawing/2014/main" id="{0F0684B6-5DEC-4182-932A-4D231ABBD7A5}"/>
              </a:ext>
            </a:extLst>
          </p:cNvPr>
          <p:cNvSpPr/>
          <p:nvPr/>
        </p:nvSpPr>
        <p:spPr>
          <a:xfrm>
            <a:off x="414670" y="6089500"/>
            <a:ext cx="11376837" cy="378074"/>
          </a:xfrm>
          <a:prstGeom prst="rect">
            <a:avLst/>
          </a:prstGeom>
          <a:solidFill>
            <a:srgbClr val="7D8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4" name="Imagen 23">
            <a:extLst>
              <a:ext uri="{FF2B5EF4-FFF2-40B4-BE49-F238E27FC236}">
                <a16:creationId xmlns:a16="http://schemas.microsoft.com/office/drawing/2014/main" id="{C583CACB-6345-451E-A3D1-6A114E2E5876}"/>
              </a:ext>
            </a:extLst>
          </p:cNvPr>
          <p:cNvPicPr>
            <a:picLocks noChangeAspect="1"/>
          </p:cNvPicPr>
          <p:nvPr/>
        </p:nvPicPr>
        <p:blipFill>
          <a:blip r:embed="rId4"/>
          <a:stretch>
            <a:fillRect/>
          </a:stretch>
        </p:blipFill>
        <p:spPr>
          <a:xfrm>
            <a:off x="789233" y="384773"/>
            <a:ext cx="2133785" cy="91448"/>
          </a:xfrm>
          <a:prstGeom prst="rect">
            <a:avLst/>
          </a:prstGeom>
        </p:spPr>
      </p:pic>
      <p:sp>
        <p:nvSpPr>
          <p:cNvPr id="33" name="Rectángulo 1">
            <a:extLst>
              <a:ext uri="{FF2B5EF4-FFF2-40B4-BE49-F238E27FC236}">
                <a16:creationId xmlns:a16="http://schemas.microsoft.com/office/drawing/2014/main" id="{6EA6D9F3-0CA0-4FDB-8BBC-EAF3A4941ECB}"/>
              </a:ext>
            </a:extLst>
          </p:cNvPr>
          <p:cNvSpPr>
            <a:spLocks noChangeArrowheads="1"/>
          </p:cNvSpPr>
          <p:nvPr/>
        </p:nvSpPr>
        <p:spPr bwMode="auto">
          <a:xfrm>
            <a:off x="789232" y="743950"/>
            <a:ext cx="6919373" cy="550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ts val="1200"/>
              </a:lnSpc>
              <a:buNone/>
            </a:pPr>
            <a:r>
              <a:rPr lang="es-CL" sz="2000" b="1" cap="all" dirty="0">
                <a:solidFill>
                  <a:srgbClr val="117375"/>
                </a:solidFill>
                <a:latin typeface="Calibri"/>
                <a:ea typeface="MS PGothic"/>
                <a:cs typeface="Calibri"/>
              </a:rPr>
              <a:t>PANORAMA ACTUAL DEL COMERCIO EXTERIOR GLOBAL</a:t>
            </a:r>
          </a:p>
          <a:p>
            <a:pPr>
              <a:lnSpc>
                <a:spcPts val="1200"/>
              </a:lnSpc>
              <a:buNone/>
            </a:pPr>
            <a:r>
              <a:rPr lang="es-CL" sz="1600" b="1" cap="all" spc="300" dirty="0">
                <a:solidFill>
                  <a:srgbClr val="011F50"/>
                </a:solidFill>
                <a:latin typeface="+mn-lt"/>
                <a:ea typeface="+mn-ea"/>
              </a:rPr>
              <a:t>Renovado PROTECCIONISMO</a:t>
            </a:r>
          </a:p>
        </p:txBody>
      </p:sp>
      <p:sp>
        <p:nvSpPr>
          <p:cNvPr id="9" name="CuadroTexto 8">
            <a:extLst>
              <a:ext uri="{FF2B5EF4-FFF2-40B4-BE49-F238E27FC236}">
                <a16:creationId xmlns:a16="http://schemas.microsoft.com/office/drawing/2014/main" id="{0CCD17E1-5E20-45BA-ABF3-D344360B1AC5}"/>
              </a:ext>
            </a:extLst>
          </p:cNvPr>
          <p:cNvSpPr txBox="1"/>
          <p:nvPr/>
        </p:nvSpPr>
        <p:spPr>
          <a:xfrm>
            <a:off x="534158" y="6156582"/>
            <a:ext cx="5430706" cy="246221"/>
          </a:xfrm>
          <a:prstGeom prst="rect">
            <a:avLst/>
          </a:prstGeom>
          <a:noFill/>
        </p:spPr>
        <p:txBody>
          <a:bodyPr wrap="square" rtlCol="0">
            <a:spAutoFit/>
          </a:bodyPr>
          <a:lstStyle/>
          <a:p>
            <a:r>
              <a:rPr lang="es-CL" sz="1000" i="1" dirty="0">
                <a:solidFill>
                  <a:schemeClr val="bg1"/>
                </a:solidFill>
              </a:rPr>
              <a:t>Fuente: Departamento de </a:t>
            </a:r>
            <a:r>
              <a:rPr lang="es-CL" sz="900" i="1" dirty="0">
                <a:solidFill>
                  <a:schemeClr val="bg1"/>
                </a:solidFill>
              </a:rPr>
              <a:t>Información</a:t>
            </a:r>
            <a:r>
              <a:rPr lang="es-CL" sz="1000" i="1" dirty="0">
                <a:solidFill>
                  <a:schemeClr val="bg1"/>
                </a:solidFill>
              </a:rPr>
              <a:t> Comercial, Dirección de Estudios, SUBREI, con MINTEL y EIU.</a:t>
            </a:r>
            <a:endParaRPr lang="es-CL" sz="1000" dirty="0">
              <a:solidFill>
                <a:schemeClr val="bg1"/>
              </a:solidFill>
            </a:endParaRPr>
          </a:p>
        </p:txBody>
      </p:sp>
      <p:pic>
        <p:nvPicPr>
          <p:cNvPr id="3" name="Gráfico 2">
            <a:extLst>
              <a:ext uri="{FF2B5EF4-FFF2-40B4-BE49-F238E27FC236}">
                <a16:creationId xmlns:a16="http://schemas.microsoft.com/office/drawing/2014/main" id="{63984D39-624E-4047-9EA4-EA16994D71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5114" y="-2107765"/>
            <a:ext cx="7821521" cy="6858000"/>
          </a:xfrm>
          <a:prstGeom prst="rect">
            <a:avLst/>
          </a:prstGeom>
        </p:spPr>
      </p:pic>
      <p:sp>
        <p:nvSpPr>
          <p:cNvPr id="2" name="CuadroTexto 1">
            <a:extLst>
              <a:ext uri="{FF2B5EF4-FFF2-40B4-BE49-F238E27FC236}">
                <a16:creationId xmlns:a16="http://schemas.microsoft.com/office/drawing/2014/main" id="{7575BECB-C256-45BC-8956-F433B5303398}"/>
              </a:ext>
            </a:extLst>
          </p:cNvPr>
          <p:cNvSpPr txBox="1"/>
          <p:nvPr/>
        </p:nvSpPr>
        <p:spPr>
          <a:xfrm>
            <a:off x="1856124" y="1910822"/>
            <a:ext cx="8392281" cy="3108543"/>
          </a:xfrm>
          <a:prstGeom prst="rect">
            <a:avLst/>
          </a:prstGeom>
          <a:noFill/>
        </p:spPr>
        <p:txBody>
          <a:bodyPr wrap="square" rtlCol="0">
            <a:spAutoFit/>
          </a:bodyPr>
          <a:lstStyle/>
          <a:p>
            <a:pPr algn="just">
              <a:buClr>
                <a:srgbClr val="002060"/>
              </a:buClr>
              <a:buSzPct val="150000"/>
            </a:pPr>
            <a:r>
              <a:rPr lang="es-CL" sz="1400" dirty="0"/>
              <a:t>Renovada tensión político-comercial entre China y Estados Unidos, donde el </a:t>
            </a:r>
            <a:r>
              <a:rPr lang="es-ES" sz="1400" dirty="0"/>
              <a:t>mayor riesgo es la anulación del acuerdo comercial de Fase Uno, firmado en enero pasado, lo que reanudaría la llamada guerra comercial. </a:t>
            </a:r>
          </a:p>
          <a:p>
            <a:pPr algn="just">
              <a:buClr>
                <a:srgbClr val="002060"/>
              </a:buClr>
              <a:buSzPct val="150000"/>
            </a:pPr>
            <a:endParaRPr lang="es-ES" sz="1400" dirty="0"/>
          </a:p>
          <a:p>
            <a:pPr algn="just">
              <a:buClr>
                <a:srgbClr val="002060"/>
              </a:buClr>
              <a:buSzPct val="150000"/>
            </a:pPr>
            <a:r>
              <a:rPr lang="es-CL" sz="1400" dirty="0"/>
              <a:t>El enfrentamiento más reciente, fue a finales de Julio con la orden de Estados Unidos para el cierre total de las operaciones del Consulado de China en Houston, Texas, a lo que China replicó con el cierre del consulado de EE.UU. en Chengdu.</a:t>
            </a:r>
          </a:p>
          <a:p>
            <a:pPr algn="just">
              <a:buClr>
                <a:srgbClr val="002060"/>
              </a:buClr>
              <a:buSzPct val="150000"/>
            </a:pPr>
            <a:endParaRPr lang="es-ES" sz="1400" dirty="0"/>
          </a:p>
          <a:p>
            <a:pPr algn="just">
              <a:buClr>
                <a:srgbClr val="002060"/>
              </a:buClr>
              <a:buSzPct val="150000"/>
            </a:pPr>
            <a:r>
              <a:rPr lang="es-CL" sz="1400" dirty="0"/>
              <a:t>Se han registrado bloqueos a la exportación y al tránsito por terceros países de insumos básicos para combatir el COVID-19, como equipos de protección personal, medicamentos, aparatos médicos y alimentos. Según el Centro de Comercio Internacional (ITC), desde la irrupción del COVID más de 80 países han levantado restricciones a la exportación de los bienes mencionados.</a:t>
            </a:r>
          </a:p>
          <a:p>
            <a:pPr algn="just">
              <a:buClr>
                <a:srgbClr val="002060"/>
              </a:buClr>
              <a:buSzPct val="150000"/>
            </a:pPr>
            <a:endParaRPr lang="es-ES" sz="1400" dirty="0"/>
          </a:p>
          <a:p>
            <a:pPr algn="just">
              <a:buClr>
                <a:srgbClr val="002060"/>
              </a:buClr>
              <a:buSzPct val="150000"/>
            </a:pPr>
            <a:r>
              <a:rPr lang="es-ES" sz="1400" dirty="0"/>
              <a:t>En respuesta a los trastornos causados ​​por la pandemia, los gobiernos han cuestionado su exposición al comercio mundial, argumentando razones de seguridad nacional y preocupación por la seguridad pública.</a:t>
            </a:r>
          </a:p>
        </p:txBody>
      </p:sp>
      <p:pic>
        <p:nvPicPr>
          <p:cNvPr id="4" name="Gráfico 3">
            <a:extLst>
              <a:ext uri="{FF2B5EF4-FFF2-40B4-BE49-F238E27FC236}">
                <a16:creationId xmlns:a16="http://schemas.microsoft.com/office/drawing/2014/main" id="{C00484BA-847D-4F11-8112-3D344E3A7F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1993716"/>
            <a:ext cx="204424" cy="204424"/>
          </a:xfrm>
          <a:prstGeom prst="rect">
            <a:avLst/>
          </a:prstGeom>
        </p:spPr>
      </p:pic>
      <p:pic>
        <p:nvPicPr>
          <p:cNvPr id="14" name="Gráfico 13">
            <a:extLst>
              <a:ext uri="{FF2B5EF4-FFF2-40B4-BE49-F238E27FC236}">
                <a16:creationId xmlns:a16="http://schemas.microsoft.com/office/drawing/2014/main" id="{BE056EA1-5338-479B-B90E-7C21758AD9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2652638"/>
            <a:ext cx="204424" cy="204424"/>
          </a:xfrm>
          <a:prstGeom prst="rect">
            <a:avLst/>
          </a:prstGeom>
        </p:spPr>
      </p:pic>
      <p:pic>
        <p:nvPicPr>
          <p:cNvPr id="21" name="Gráfico 20">
            <a:extLst>
              <a:ext uri="{FF2B5EF4-FFF2-40B4-BE49-F238E27FC236}">
                <a16:creationId xmlns:a16="http://schemas.microsoft.com/office/drawing/2014/main" id="{628B1973-A860-4475-9C0F-9B376FE79B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3512360"/>
            <a:ext cx="204424" cy="204424"/>
          </a:xfrm>
          <a:prstGeom prst="rect">
            <a:avLst/>
          </a:prstGeom>
        </p:spPr>
      </p:pic>
      <p:pic>
        <p:nvPicPr>
          <p:cNvPr id="23" name="Gráfico 22">
            <a:extLst>
              <a:ext uri="{FF2B5EF4-FFF2-40B4-BE49-F238E27FC236}">
                <a16:creationId xmlns:a16="http://schemas.microsoft.com/office/drawing/2014/main" id="{8F49BA75-65FF-4165-814C-960DC03A5E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4578494"/>
            <a:ext cx="204424" cy="204424"/>
          </a:xfrm>
          <a:prstGeom prst="rect">
            <a:avLst/>
          </a:prstGeom>
        </p:spPr>
      </p:pic>
      <p:pic>
        <p:nvPicPr>
          <p:cNvPr id="17" name="Gráfico 16">
            <a:extLst>
              <a:ext uri="{FF2B5EF4-FFF2-40B4-BE49-F238E27FC236}">
                <a16:creationId xmlns:a16="http://schemas.microsoft.com/office/drawing/2014/main" id="{0ED87685-5039-429A-A0EE-B1FF72BDEF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47926" y="4704634"/>
            <a:ext cx="2261130" cy="1610628"/>
          </a:xfrm>
          <a:prstGeom prst="rect">
            <a:avLst/>
          </a:prstGeom>
        </p:spPr>
      </p:pic>
    </p:spTree>
    <p:extLst>
      <p:ext uri="{BB962C8B-B14F-4D97-AF65-F5344CB8AC3E}">
        <p14:creationId xmlns:p14="http://schemas.microsoft.com/office/powerpoint/2010/main" val="614186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6A2AA913-D03D-4C4D-B789-2290B2106621}"/>
              </a:ext>
            </a:extLst>
          </p:cNvPr>
          <p:cNvGrpSpPr/>
          <p:nvPr/>
        </p:nvGrpSpPr>
        <p:grpSpPr>
          <a:xfrm>
            <a:off x="0" y="0"/>
            <a:ext cx="12192000" cy="6858000"/>
            <a:chOff x="0" y="0"/>
            <a:chExt cx="12192000" cy="6858000"/>
          </a:xfrm>
        </p:grpSpPr>
        <p:pic>
          <p:nvPicPr>
            <p:cNvPr id="16" name="Imagen 15" descr="Imagen que contiene captura de pantalla&#10;&#10;Descripción generada automáticamente">
              <a:extLst>
                <a:ext uri="{FF2B5EF4-FFF2-40B4-BE49-F238E27FC236}">
                  <a16:creationId xmlns:a16="http://schemas.microsoft.com/office/drawing/2014/main" id="{7DC6DA1F-1FA1-4B88-9B41-F35E157D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ángulo 21">
              <a:extLst>
                <a:ext uri="{FF2B5EF4-FFF2-40B4-BE49-F238E27FC236}">
                  <a16:creationId xmlns:a16="http://schemas.microsoft.com/office/drawing/2014/main" id="{2D5E5D29-4144-4378-BE92-B6ACCCD41475}"/>
                </a:ext>
              </a:extLst>
            </p:cNvPr>
            <p:cNvSpPr/>
            <p:nvPr/>
          </p:nvSpPr>
          <p:spPr>
            <a:xfrm>
              <a:off x="9515361" y="390426"/>
              <a:ext cx="1729212" cy="252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11" name="Rectángulo 10">
            <a:extLst>
              <a:ext uri="{FF2B5EF4-FFF2-40B4-BE49-F238E27FC236}">
                <a16:creationId xmlns:a16="http://schemas.microsoft.com/office/drawing/2014/main" id="{0F0684B6-5DEC-4182-932A-4D231ABBD7A5}"/>
              </a:ext>
            </a:extLst>
          </p:cNvPr>
          <p:cNvSpPr/>
          <p:nvPr/>
        </p:nvSpPr>
        <p:spPr>
          <a:xfrm>
            <a:off x="414670" y="6089500"/>
            <a:ext cx="11376837" cy="378074"/>
          </a:xfrm>
          <a:prstGeom prst="rect">
            <a:avLst/>
          </a:prstGeom>
          <a:solidFill>
            <a:srgbClr val="7D8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4" name="Imagen 23">
            <a:extLst>
              <a:ext uri="{FF2B5EF4-FFF2-40B4-BE49-F238E27FC236}">
                <a16:creationId xmlns:a16="http://schemas.microsoft.com/office/drawing/2014/main" id="{C583CACB-6345-451E-A3D1-6A114E2E5876}"/>
              </a:ext>
            </a:extLst>
          </p:cNvPr>
          <p:cNvPicPr>
            <a:picLocks noChangeAspect="1"/>
          </p:cNvPicPr>
          <p:nvPr/>
        </p:nvPicPr>
        <p:blipFill>
          <a:blip r:embed="rId4"/>
          <a:stretch>
            <a:fillRect/>
          </a:stretch>
        </p:blipFill>
        <p:spPr>
          <a:xfrm>
            <a:off x="789233" y="384773"/>
            <a:ext cx="2133785" cy="91448"/>
          </a:xfrm>
          <a:prstGeom prst="rect">
            <a:avLst/>
          </a:prstGeom>
        </p:spPr>
      </p:pic>
      <p:sp>
        <p:nvSpPr>
          <p:cNvPr id="33" name="Rectángulo 1">
            <a:extLst>
              <a:ext uri="{FF2B5EF4-FFF2-40B4-BE49-F238E27FC236}">
                <a16:creationId xmlns:a16="http://schemas.microsoft.com/office/drawing/2014/main" id="{6EA6D9F3-0CA0-4FDB-8BBC-EAF3A4941ECB}"/>
              </a:ext>
            </a:extLst>
          </p:cNvPr>
          <p:cNvSpPr>
            <a:spLocks noChangeArrowheads="1"/>
          </p:cNvSpPr>
          <p:nvPr/>
        </p:nvSpPr>
        <p:spPr bwMode="auto">
          <a:xfrm>
            <a:off x="789232" y="743950"/>
            <a:ext cx="7949819" cy="543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ts val="1200"/>
              </a:lnSpc>
              <a:buNone/>
            </a:pPr>
            <a:r>
              <a:rPr lang="es-CL" sz="2000" b="1" cap="all" dirty="0">
                <a:solidFill>
                  <a:srgbClr val="117375"/>
                </a:solidFill>
                <a:latin typeface="Calibri"/>
                <a:ea typeface="MS PGothic"/>
                <a:cs typeface="Calibri"/>
              </a:rPr>
              <a:t>PANORAMA ACTUAL DEL COMERCIO EXTERIOR GLOBAL</a:t>
            </a:r>
          </a:p>
          <a:p>
            <a:pPr>
              <a:lnSpc>
                <a:spcPts val="1200"/>
              </a:lnSpc>
              <a:buNone/>
            </a:pPr>
            <a:r>
              <a:rPr lang="es-CL" sz="1600" b="1" cap="all" spc="300" dirty="0">
                <a:solidFill>
                  <a:srgbClr val="011F50"/>
                </a:solidFill>
                <a:latin typeface="+mn-lt"/>
                <a:ea typeface="+mn-ea"/>
              </a:rPr>
              <a:t>Impacto de la PANDEMÍA en la empresa exportadora </a:t>
            </a:r>
          </a:p>
        </p:txBody>
      </p:sp>
      <p:sp>
        <p:nvSpPr>
          <p:cNvPr id="9" name="CuadroTexto 8">
            <a:extLst>
              <a:ext uri="{FF2B5EF4-FFF2-40B4-BE49-F238E27FC236}">
                <a16:creationId xmlns:a16="http://schemas.microsoft.com/office/drawing/2014/main" id="{0CCD17E1-5E20-45BA-ABF3-D344360B1AC5}"/>
              </a:ext>
            </a:extLst>
          </p:cNvPr>
          <p:cNvSpPr txBox="1"/>
          <p:nvPr/>
        </p:nvSpPr>
        <p:spPr>
          <a:xfrm>
            <a:off x="534157" y="6156582"/>
            <a:ext cx="7359134" cy="246221"/>
          </a:xfrm>
          <a:prstGeom prst="rect">
            <a:avLst/>
          </a:prstGeom>
          <a:noFill/>
        </p:spPr>
        <p:txBody>
          <a:bodyPr wrap="square" rtlCol="0">
            <a:spAutoFit/>
          </a:bodyPr>
          <a:lstStyle/>
          <a:p>
            <a:r>
              <a:rPr lang="es-CL" sz="1000" i="1" dirty="0">
                <a:solidFill>
                  <a:schemeClr val="bg1"/>
                </a:solidFill>
              </a:rPr>
              <a:t>Fuente: Departamento de </a:t>
            </a:r>
            <a:r>
              <a:rPr lang="es-CL" sz="900" i="1" dirty="0">
                <a:solidFill>
                  <a:schemeClr val="bg1"/>
                </a:solidFill>
              </a:rPr>
              <a:t>Información</a:t>
            </a:r>
            <a:r>
              <a:rPr lang="es-CL" sz="1000" i="1" dirty="0">
                <a:solidFill>
                  <a:schemeClr val="bg1"/>
                </a:solidFill>
              </a:rPr>
              <a:t> Comercial y Análisis de Datos, Dirección de Estudios, SUBREI, con información de INTAL-BID.</a:t>
            </a:r>
            <a:endParaRPr lang="es-CL" sz="1000" dirty="0">
              <a:solidFill>
                <a:schemeClr val="bg1"/>
              </a:solidFill>
            </a:endParaRPr>
          </a:p>
        </p:txBody>
      </p:sp>
      <p:pic>
        <p:nvPicPr>
          <p:cNvPr id="3" name="Gráfico 2">
            <a:extLst>
              <a:ext uri="{FF2B5EF4-FFF2-40B4-BE49-F238E27FC236}">
                <a16:creationId xmlns:a16="http://schemas.microsoft.com/office/drawing/2014/main" id="{63984D39-624E-4047-9EA4-EA16994D71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5114" y="-2107765"/>
            <a:ext cx="7821521" cy="6858000"/>
          </a:xfrm>
          <a:prstGeom prst="rect">
            <a:avLst/>
          </a:prstGeom>
        </p:spPr>
      </p:pic>
      <p:sp>
        <p:nvSpPr>
          <p:cNvPr id="2" name="CuadroTexto 1">
            <a:extLst>
              <a:ext uri="{FF2B5EF4-FFF2-40B4-BE49-F238E27FC236}">
                <a16:creationId xmlns:a16="http://schemas.microsoft.com/office/drawing/2014/main" id="{7575BECB-C256-45BC-8956-F433B5303398}"/>
              </a:ext>
            </a:extLst>
          </p:cNvPr>
          <p:cNvSpPr txBox="1"/>
          <p:nvPr/>
        </p:nvSpPr>
        <p:spPr>
          <a:xfrm>
            <a:off x="1856125" y="1993716"/>
            <a:ext cx="7659237" cy="3108543"/>
          </a:xfrm>
          <a:prstGeom prst="rect">
            <a:avLst/>
          </a:prstGeom>
          <a:noFill/>
        </p:spPr>
        <p:txBody>
          <a:bodyPr wrap="square" rtlCol="0">
            <a:spAutoFit/>
          </a:bodyPr>
          <a:lstStyle/>
          <a:p>
            <a:pPr algn="just">
              <a:buClr>
                <a:srgbClr val="002060"/>
              </a:buClr>
              <a:buSzPct val="150000"/>
            </a:pPr>
            <a:r>
              <a:rPr lang="es-ES" sz="1400" dirty="0"/>
              <a:t>8 de cada 10 empresas disminuyeron sus exportaciones desde el comienzo de la pandemia. </a:t>
            </a:r>
          </a:p>
          <a:p>
            <a:pPr algn="just">
              <a:buClr>
                <a:srgbClr val="002060"/>
              </a:buClr>
              <a:buSzPct val="150000"/>
            </a:pPr>
            <a:endParaRPr lang="es-ES" sz="1400" dirty="0"/>
          </a:p>
          <a:p>
            <a:pPr algn="just">
              <a:buClr>
                <a:srgbClr val="002060"/>
              </a:buClr>
              <a:buSzPct val="150000"/>
            </a:pPr>
            <a:r>
              <a:rPr lang="es-ES" sz="1400" dirty="0"/>
              <a:t>Ante la caída de las exportaciones, el 91% de las empresas señala haber tomado algún tipo de medida para amortiguar estos impactos: </a:t>
            </a:r>
          </a:p>
          <a:p>
            <a:pPr algn="just">
              <a:buClr>
                <a:srgbClr val="002060"/>
              </a:buClr>
              <a:buSzPct val="150000"/>
            </a:pPr>
            <a:r>
              <a:rPr lang="es-ES" sz="1400" dirty="0"/>
              <a:t> </a:t>
            </a:r>
          </a:p>
          <a:p>
            <a:pPr marL="285750" indent="-285750" algn="just">
              <a:buClr>
                <a:srgbClr val="00586E"/>
              </a:buClr>
              <a:buSzPct val="150000"/>
              <a:buFont typeface="Arial" panose="020B0604020202020204" pitchFamily="34" charset="0"/>
              <a:buChar char="•"/>
            </a:pPr>
            <a:r>
              <a:rPr lang="es-ES" sz="1400" dirty="0"/>
              <a:t>Búsquedas de nuevos destinos, </a:t>
            </a:r>
          </a:p>
          <a:p>
            <a:pPr marL="285750" indent="-285750" algn="just">
              <a:buClr>
                <a:srgbClr val="00586E"/>
              </a:buClr>
              <a:buSzPct val="150000"/>
              <a:buFont typeface="Arial" panose="020B0604020202020204" pitchFamily="34" charset="0"/>
              <a:buChar char="•"/>
            </a:pPr>
            <a:r>
              <a:rPr lang="es-ES" sz="1400" dirty="0"/>
              <a:t>Utilización de comercio electrónico como canal de comercialización,</a:t>
            </a:r>
          </a:p>
          <a:p>
            <a:pPr marL="285750" indent="-285750" algn="just">
              <a:buClr>
                <a:srgbClr val="00586E"/>
              </a:buClr>
              <a:buSzPct val="150000"/>
              <a:buFont typeface="Arial" panose="020B0604020202020204" pitchFamily="34" charset="0"/>
              <a:buChar char="•"/>
            </a:pPr>
            <a:r>
              <a:rPr lang="es-ES" sz="1400" dirty="0" err="1"/>
              <a:t>Diversiﬁcación</a:t>
            </a:r>
            <a:r>
              <a:rPr lang="es-ES" sz="1400" dirty="0"/>
              <a:t> de la producción y</a:t>
            </a:r>
          </a:p>
          <a:p>
            <a:pPr marL="285750" indent="-285750" algn="just">
              <a:buClr>
                <a:srgbClr val="00586E"/>
              </a:buClr>
              <a:buSzPct val="150000"/>
              <a:buFont typeface="Arial" panose="020B0604020202020204" pitchFamily="34" charset="0"/>
              <a:buChar char="•"/>
            </a:pPr>
            <a:r>
              <a:rPr lang="es-ES" sz="1400" dirty="0"/>
              <a:t>Transformación digital productiva (ej. inclusión de tecnologías como IA, realidad virtual, </a:t>
            </a:r>
            <a:r>
              <a:rPr lang="es-ES" sz="1400" dirty="0" err="1"/>
              <a:t>etc</a:t>
            </a:r>
            <a:r>
              <a:rPr lang="es-ES" sz="1400" dirty="0"/>
              <a:t>) </a:t>
            </a:r>
          </a:p>
          <a:p>
            <a:pPr algn="just">
              <a:buClr>
                <a:srgbClr val="002060"/>
              </a:buClr>
              <a:buSzPct val="150000"/>
            </a:pPr>
            <a:endParaRPr lang="es-ES" sz="1400" dirty="0"/>
          </a:p>
          <a:p>
            <a:pPr algn="just">
              <a:buClr>
                <a:srgbClr val="002060"/>
              </a:buClr>
              <a:buSzPct val="150000"/>
            </a:pPr>
            <a:endParaRPr lang="es-ES" sz="1400" dirty="0"/>
          </a:p>
          <a:p>
            <a:pPr algn="just">
              <a:buClr>
                <a:srgbClr val="002060"/>
              </a:buClr>
              <a:buSzPct val="150000"/>
            </a:pPr>
            <a:r>
              <a:rPr lang="es-ES" sz="1400" dirty="0"/>
              <a:t>El e-</a:t>
            </a:r>
            <a:r>
              <a:rPr lang="es-ES" sz="1400" dirty="0" err="1"/>
              <a:t>commerce</a:t>
            </a:r>
            <a:r>
              <a:rPr lang="es-ES" sz="1400" dirty="0"/>
              <a:t> emerge como principal herramienta entre las empresas que sufrieron los mayores impactos de la crisis.</a:t>
            </a:r>
          </a:p>
          <a:p>
            <a:pPr algn="just">
              <a:buClr>
                <a:srgbClr val="002060"/>
              </a:buClr>
              <a:buSzPct val="150000"/>
            </a:pPr>
            <a:endParaRPr lang="es-ES" sz="1400" dirty="0"/>
          </a:p>
        </p:txBody>
      </p:sp>
      <p:pic>
        <p:nvPicPr>
          <p:cNvPr id="4" name="Gráfico 3">
            <a:extLst>
              <a:ext uri="{FF2B5EF4-FFF2-40B4-BE49-F238E27FC236}">
                <a16:creationId xmlns:a16="http://schemas.microsoft.com/office/drawing/2014/main" id="{C00484BA-847D-4F11-8112-3D344E3A7F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1993716"/>
            <a:ext cx="204424" cy="204424"/>
          </a:xfrm>
          <a:prstGeom prst="rect">
            <a:avLst/>
          </a:prstGeom>
        </p:spPr>
      </p:pic>
      <p:pic>
        <p:nvPicPr>
          <p:cNvPr id="14" name="Gráfico 13">
            <a:extLst>
              <a:ext uri="{FF2B5EF4-FFF2-40B4-BE49-F238E27FC236}">
                <a16:creationId xmlns:a16="http://schemas.microsoft.com/office/drawing/2014/main" id="{BE056EA1-5338-479B-B90E-7C21758AD9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2535071"/>
            <a:ext cx="204424" cy="204424"/>
          </a:xfrm>
          <a:prstGeom prst="rect">
            <a:avLst/>
          </a:prstGeom>
        </p:spPr>
      </p:pic>
      <p:pic>
        <p:nvPicPr>
          <p:cNvPr id="23" name="Gráfico 22">
            <a:extLst>
              <a:ext uri="{FF2B5EF4-FFF2-40B4-BE49-F238E27FC236}">
                <a16:creationId xmlns:a16="http://schemas.microsoft.com/office/drawing/2014/main" id="{8F49BA75-65FF-4165-814C-960DC03A5E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1701" y="4328118"/>
            <a:ext cx="204424" cy="204424"/>
          </a:xfrm>
          <a:prstGeom prst="rect">
            <a:avLst/>
          </a:prstGeom>
        </p:spPr>
      </p:pic>
      <p:pic>
        <p:nvPicPr>
          <p:cNvPr id="17" name="Gráfico 16">
            <a:extLst>
              <a:ext uri="{FF2B5EF4-FFF2-40B4-BE49-F238E27FC236}">
                <a16:creationId xmlns:a16="http://schemas.microsoft.com/office/drawing/2014/main" id="{0ED87685-5039-429A-A0EE-B1FF72BDEF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47926" y="4704634"/>
            <a:ext cx="2261130" cy="1610628"/>
          </a:xfrm>
          <a:prstGeom prst="rect">
            <a:avLst/>
          </a:prstGeom>
        </p:spPr>
      </p:pic>
    </p:spTree>
    <p:extLst>
      <p:ext uri="{BB962C8B-B14F-4D97-AF65-F5344CB8AC3E}">
        <p14:creationId xmlns:p14="http://schemas.microsoft.com/office/powerpoint/2010/main" val="55389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6A2AA913-D03D-4C4D-B789-2290B2106621}"/>
              </a:ext>
            </a:extLst>
          </p:cNvPr>
          <p:cNvGrpSpPr/>
          <p:nvPr/>
        </p:nvGrpSpPr>
        <p:grpSpPr>
          <a:xfrm>
            <a:off x="0" y="0"/>
            <a:ext cx="12192000" cy="6858000"/>
            <a:chOff x="0" y="0"/>
            <a:chExt cx="12192000" cy="6858000"/>
          </a:xfrm>
        </p:grpSpPr>
        <p:pic>
          <p:nvPicPr>
            <p:cNvPr id="16" name="Imagen 15" descr="Imagen que contiene captura de pantalla&#10;&#10;Descripción generada automáticamente">
              <a:extLst>
                <a:ext uri="{FF2B5EF4-FFF2-40B4-BE49-F238E27FC236}">
                  <a16:creationId xmlns:a16="http://schemas.microsoft.com/office/drawing/2014/main" id="{7DC6DA1F-1FA1-4B88-9B41-F35E157D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ángulo 21">
              <a:extLst>
                <a:ext uri="{FF2B5EF4-FFF2-40B4-BE49-F238E27FC236}">
                  <a16:creationId xmlns:a16="http://schemas.microsoft.com/office/drawing/2014/main" id="{2D5E5D29-4144-4378-BE92-B6ACCCD41475}"/>
                </a:ext>
              </a:extLst>
            </p:cNvPr>
            <p:cNvSpPr/>
            <p:nvPr/>
          </p:nvSpPr>
          <p:spPr>
            <a:xfrm>
              <a:off x="9515361" y="390426"/>
              <a:ext cx="1729212" cy="252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pic>
        <p:nvPicPr>
          <p:cNvPr id="24" name="Imagen 23">
            <a:extLst>
              <a:ext uri="{FF2B5EF4-FFF2-40B4-BE49-F238E27FC236}">
                <a16:creationId xmlns:a16="http://schemas.microsoft.com/office/drawing/2014/main" id="{C583CACB-6345-451E-A3D1-6A114E2E5876}"/>
              </a:ext>
            </a:extLst>
          </p:cNvPr>
          <p:cNvPicPr>
            <a:picLocks noChangeAspect="1"/>
          </p:cNvPicPr>
          <p:nvPr/>
        </p:nvPicPr>
        <p:blipFill>
          <a:blip r:embed="rId4"/>
          <a:stretch>
            <a:fillRect/>
          </a:stretch>
        </p:blipFill>
        <p:spPr>
          <a:xfrm>
            <a:off x="789233" y="384773"/>
            <a:ext cx="2133785" cy="91448"/>
          </a:xfrm>
          <a:prstGeom prst="rect">
            <a:avLst/>
          </a:prstGeom>
        </p:spPr>
      </p:pic>
      <p:sp>
        <p:nvSpPr>
          <p:cNvPr id="33" name="Rectángulo 1">
            <a:extLst>
              <a:ext uri="{FF2B5EF4-FFF2-40B4-BE49-F238E27FC236}">
                <a16:creationId xmlns:a16="http://schemas.microsoft.com/office/drawing/2014/main" id="{6EA6D9F3-0CA0-4FDB-8BBC-EAF3A4941ECB}"/>
              </a:ext>
            </a:extLst>
          </p:cNvPr>
          <p:cNvSpPr>
            <a:spLocks noChangeArrowheads="1"/>
          </p:cNvSpPr>
          <p:nvPr/>
        </p:nvSpPr>
        <p:spPr bwMode="auto">
          <a:xfrm>
            <a:off x="789233" y="687770"/>
            <a:ext cx="8650043" cy="6739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es-CL" sz="2000" b="1" cap="all" dirty="0">
                <a:solidFill>
                  <a:srgbClr val="117375"/>
                </a:solidFill>
                <a:latin typeface="Calibri"/>
                <a:ea typeface="MS PGothic"/>
                <a:cs typeface="Calibri"/>
              </a:rPr>
              <a:t>¿Qué ha pasado en nuestro comercio exterior?</a:t>
            </a:r>
          </a:p>
          <a:p>
            <a:pPr>
              <a:lnSpc>
                <a:spcPts val="1200"/>
              </a:lnSpc>
              <a:buNone/>
            </a:pPr>
            <a:r>
              <a:rPr lang="es-CL" sz="1600" b="1" cap="all" spc="300" dirty="0">
                <a:solidFill>
                  <a:srgbClr val="011F50"/>
                </a:solidFill>
                <a:latin typeface="+mn-lt"/>
                <a:ea typeface="+mn-ea"/>
              </a:rPr>
              <a:t>ENERO-JULIO DE 2020 (US$ millones)</a:t>
            </a:r>
          </a:p>
        </p:txBody>
      </p:sp>
      <p:sp>
        <p:nvSpPr>
          <p:cNvPr id="11" name="Título 1">
            <a:extLst>
              <a:ext uri="{FF2B5EF4-FFF2-40B4-BE49-F238E27FC236}">
                <a16:creationId xmlns:a16="http://schemas.microsoft.com/office/drawing/2014/main" id="{BD50B8B6-8783-4C61-B318-BE9832C298A4}"/>
              </a:ext>
            </a:extLst>
          </p:cNvPr>
          <p:cNvSpPr txBox="1">
            <a:spLocks/>
          </p:cNvSpPr>
          <p:nvPr/>
        </p:nvSpPr>
        <p:spPr>
          <a:xfrm>
            <a:off x="728973" y="734329"/>
            <a:ext cx="10515600" cy="5247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sz="1800" b="1" cap="all" dirty="0">
              <a:solidFill>
                <a:srgbClr val="5A8AB3"/>
              </a:solidFill>
              <a:latin typeface="Calibri" panose="020F0502020204030204" pitchFamily="34" charset="0"/>
              <a:ea typeface="MS PGothic" panose="020B0600070205080204" pitchFamily="34" charset="-128"/>
              <a:cs typeface="Calibri" panose="020F0502020204030204" pitchFamily="34" charset="0"/>
            </a:endParaRPr>
          </a:p>
        </p:txBody>
      </p:sp>
      <p:sp>
        <p:nvSpPr>
          <p:cNvPr id="17" name="Rectángulo 16">
            <a:extLst>
              <a:ext uri="{FF2B5EF4-FFF2-40B4-BE49-F238E27FC236}">
                <a16:creationId xmlns:a16="http://schemas.microsoft.com/office/drawing/2014/main" id="{FA6E225D-2DB0-4EA6-9814-DD0C8498F58C}"/>
              </a:ext>
            </a:extLst>
          </p:cNvPr>
          <p:cNvSpPr/>
          <p:nvPr/>
        </p:nvSpPr>
        <p:spPr>
          <a:xfrm>
            <a:off x="407581" y="6089500"/>
            <a:ext cx="11393894" cy="378074"/>
          </a:xfrm>
          <a:prstGeom prst="rect">
            <a:avLst/>
          </a:prstGeom>
          <a:solidFill>
            <a:srgbClr val="7D8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8" name="CuadroTexto 17">
            <a:extLst>
              <a:ext uri="{FF2B5EF4-FFF2-40B4-BE49-F238E27FC236}">
                <a16:creationId xmlns:a16="http://schemas.microsoft.com/office/drawing/2014/main" id="{A18DFB1B-F00E-4D9B-990A-766113C49ACC}"/>
              </a:ext>
            </a:extLst>
          </p:cNvPr>
          <p:cNvSpPr txBox="1"/>
          <p:nvPr/>
        </p:nvSpPr>
        <p:spPr>
          <a:xfrm>
            <a:off x="534158" y="6156582"/>
            <a:ext cx="7504056" cy="246221"/>
          </a:xfrm>
          <a:prstGeom prst="rect">
            <a:avLst/>
          </a:prstGeom>
          <a:noFill/>
        </p:spPr>
        <p:txBody>
          <a:bodyPr wrap="square" rtlCol="0">
            <a:spAutoFit/>
          </a:bodyPr>
          <a:lstStyle/>
          <a:p>
            <a:r>
              <a:rPr lang="es-CL" sz="1000" i="1" dirty="0">
                <a:solidFill>
                  <a:schemeClr val="bg1"/>
                </a:solidFill>
              </a:rPr>
              <a:t>Fuente: Departamento de Información Comercial, Dirección de Estudios, SUBREI. con cifras del Banco Central de Chile.</a:t>
            </a:r>
          </a:p>
        </p:txBody>
      </p:sp>
      <p:pic>
        <p:nvPicPr>
          <p:cNvPr id="20" name="Gráfico 19">
            <a:extLst>
              <a:ext uri="{FF2B5EF4-FFF2-40B4-BE49-F238E27FC236}">
                <a16:creationId xmlns:a16="http://schemas.microsoft.com/office/drawing/2014/main" id="{D6778E06-FDF8-4886-AD7A-408DB439E4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2254" y="545889"/>
            <a:ext cx="2068973" cy="551909"/>
          </a:xfrm>
          <a:prstGeom prst="rect">
            <a:avLst/>
          </a:prstGeom>
        </p:spPr>
      </p:pic>
      <p:pic>
        <p:nvPicPr>
          <p:cNvPr id="21" name="Gráfico 20">
            <a:extLst>
              <a:ext uri="{FF2B5EF4-FFF2-40B4-BE49-F238E27FC236}">
                <a16:creationId xmlns:a16="http://schemas.microsoft.com/office/drawing/2014/main" id="{0CB1B48A-6489-4BC7-BCBD-A2FEBC2ED7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7926" y="4704634"/>
            <a:ext cx="2261130" cy="1610628"/>
          </a:xfrm>
          <a:prstGeom prst="rect">
            <a:avLst/>
          </a:prstGeom>
        </p:spPr>
      </p:pic>
      <p:graphicFrame>
        <p:nvGraphicFramePr>
          <p:cNvPr id="14" name="Gráfico 13">
            <a:extLst>
              <a:ext uri="{FF2B5EF4-FFF2-40B4-BE49-F238E27FC236}">
                <a16:creationId xmlns:a16="http://schemas.microsoft.com/office/drawing/2014/main" id="{88D48362-AFF3-4C7C-84C3-723E53746DFA}"/>
              </a:ext>
            </a:extLst>
          </p:cNvPr>
          <p:cNvGraphicFramePr>
            <a:graphicFrameLocks/>
          </p:cNvGraphicFramePr>
          <p:nvPr>
            <p:extLst>
              <p:ext uri="{D42A27DB-BD31-4B8C-83A1-F6EECF244321}">
                <p14:modId xmlns:p14="http://schemas.microsoft.com/office/powerpoint/2010/main" val="4292759542"/>
              </p:ext>
            </p:extLst>
          </p:nvPr>
        </p:nvGraphicFramePr>
        <p:xfrm>
          <a:off x="1192424" y="1515849"/>
          <a:ext cx="9187543" cy="444781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27612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6A2AA913-D03D-4C4D-B789-2290B2106621}"/>
              </a:ext>
            </a:extLst>
          </p:cNvPr>
          <p:cNvGrpSpPr/>
          <p:nvPr/>
        </p:nvGrpSpPr>
        <p:grpSpPr>
          <a:xfrm>
            <a:off x="0" y="0"/>
            <a:ext cx="12192000" cy="6858000"/>
            <a:chOff x="0" y="0"/>
            <a:chExt cx="12192000" cy="6858000"/>
          </a:xfrm>
        </p:grpSpPr>
        <p:pic>
          <p:nvPicPr>
            <p:cNvPr id="16" name="Imagen 15" descr="Imagen que contiene captura de pantalla&#10;&#10;Descripción generada automáticamente">
              <a:extLst>
                <a:ext uri="{FF2B5EF4-FFF2-40B4-BE49-F238E27FC236}">
                  <a16:creationId xmlns:a16="http://schemas.microsoft.com/office/drawing/2014/main" id="{7DC6DA1F-1FA1-4B88-9B41-F35E157D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ángulo 21">
              <a:extLst>
                <a:ext uri="{FF2B5EF4-FFF2-40B4-BE49-F238E27FC236}">
                  <a16:creationId xmlns:a16="http://schemas.microsoft.com/office/drawing/2014/main" id="{2D5E5D29-4144-4378-BE92-B6ACCCD41475}"/>
                </a:ext>
              </a:extLst>
            </p:cNvPr>
            <p:cNvSpPr/>
            <p:nvPr/>
          </p:nvSpPr>
          <p:spPr>
            <a:xfrm>
              <a:off x="9515361" y="390426"/>
              <a:ext cx="1729212" cy="252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pic>
        <p:nvPicPr>
          <p:cNvPr id="24" name="Imagen 23">
            <a:extLst>
              <a:ext uri="{FF2B5EF4-FFF2-40B4-BE49-F238E27FC236}">
                <a16:creationId xmlns:a16="http://schemas.microsoft.com/office/drawing/2014/main" id="{C583CACB-6345-451E-A3D1-6A114E2E5876}"/>
              </a:ext>
            </a:extLst>
          </p:cNvPr>
          <p:cNvPicPr>
            <a:picLocks noChangeAspect="1"/>
          </p:cNvPicPr>
          <p:nvPr/>
        </p:nvPicPr>
        <p:blipFill>
          <a:blip r:embed="rId4"/>
          <a:stretch>
            <a:fillRect/>
          </a:stretch>
        </p:blipFill>
        <p:spPr>
          <a:xfrm>
            <a:off x="789233" y="384773"/>
            <a:ext cx="2133785" cy="91448"/>
          </a:xfrm>
          <a:prstGeom prst="rect">
            <a:avLst/>
          </a:prstGeom>
        </p:spPr>
      </p:pic>
      <p:sp>
        <p:nvSpPr>
          <p:cNvPr id="33" name="Rectángulo 1">
            <a:extLst>
              <a:ext uri="{FF2B5EF4-FFF2-40B4-BE49-F238E27FC236}">
                <a16:creationId xmlns:a16="http://schemas.microsoft.com/office/drawing/2014/main" id="{6EA6D9F3-0CA0-4FDB-8BBC-EAF3A4941ECB}"/>
              </a:ext>
            </a:extLst>
          </p:cNvPr>
          <p:cNvSpPr>
            <a:spLocks noChangeArrowheads="1"/>
          </p:cNvSpPr>
          <p:nvPr/>
        </p:nvSpPr>
        <p:spPr bwMode="auto">
          <a:xfrm>
            <a:off x="789233" y="687770"/>
            <a:ext cx="8650043" cy="949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es-CL" sz="2000" b="1" cap="all" dirty="0">
                <a:solidFill>
                  <a:srgbClr val="117375"/>
                </a:solidFill>
                <a:latin typeface="Calibri"/>
                <a:ea typeface="MS PGothic"/>
                <a:cs typeface="Calibri"/>
              </a:rPr>
              <a:t>¿Qué ha pasado en nuestro comercio exterior?</a:t>
            </a:r>
          </a:p>
          <a:p>
            <a:pPr>
              <a:lnSpc>
                <a:spcPts val="1200"/>
              </a:lnSpc>
              <a:buNone/>
            </a:pPr>
            <a:r>
              <a:rPr lang="es-CL" sz="1600" b="1" cap="all" spc="300" dirty="0">
                <a:solidFill>
                  <a:srgbClr val="011F50"/>
                </a:solidFill>
              </a:rPr>
              <a:t>ENERO-JULIO DE 2020 (US$ millones)</a:t>
            </a:r>
          </a:p>
          <a:p>
            <a:pPr>
              <a:lnSpc>
                <a:spcPts val="1200"/>
              </a:lnSpc>
              <a:buNone/>
            </a:pPr>
            <a:r>
              <a:rPr lang="es-CL" sz="1600" b="1" cap="all" spc="300" dirty="0">
                <a:solidFill>
                  <a:srgbClr val="011F50"/>
                </a:solidFill>
                <a:latin typeface="+mn-lt"/>
                <a:ea typeface="+mn-ea"/>
              </a:rPr>
              <a:t>Exportaciones</a:t>
            </a:r>
          </a:p>
        </p:txBody>
      </p:sp>
      <p:sp>
        <p:nvSpPr>
          <p:cNvPr id="11" name="Título 1">
            <a:extLst>
              <a:ext uri="{FF2B5EF4-FFF2-40B4-BE49-F238E27FC236}">
                <a16:creationId xmlns:a16="http://schemas.microsoft.com/office/drawing/2014/main" id="{BD50B8B6-8783-4C61-B318-BE9832C298A4}"/>
              </a:ext>
            </a:extLst>
          </p:cNvPr>
          <p:cNvSpPr txBox="1">
            <a:spLocks/>
          </p:cNvSpPr>
          <p:nvPr/>
        </p:nvSpPr>
        <p:spPr>
          <a:xfrm>
            <a:off x="728973" y="734329"/>
            <a:ext cx="10515600" cy="5247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sz="1800" b="1" cap="all" dirty="0">
              <a:solidFill>
                <a:srgbClr val="5A8AB3"/>
              </a:solidFill>
              <a:latin typeface="Calibri" panose="020F0502020204030204" pitchFamily="34" charset="0"/>
              <a:ea typeface="MS PGothic" panose="020B0600070205080204" pitchFamily="34" charset="-128"/>
              <a:cs typeface="Calibri" panose="020F0502020204030204" pitchFamily="34" charset="0"/>
            </a:endParaRPr>
          </a:p>
        </p:txBody>
      </p:sp>
      <p:sp>
        <p:nvSpPr>
          <p:cNvPr id="17" name="Rectángulo 16">
            <a:extLst>
              <a:ext uri="{FF2B5EF4-FFF2-40B4-BE49-F238E27FC236}">
                <a16:creationId xmlns:a16="http://schemas.microsoft.com/office/drawing/2014/main" id="{FA6E225D-2DB0-4EA6-9814-DD0C8498F58C}"/>
              </a:ext>
            </a:extLst>
          </p:cNvPr>
          <p:cNvSpPr/>
          <p:nvPr/>
        </p:nvSpPr>
        <p:spPr>
          <a:xfrm>
            <a:off x="407581" y="6089500"/>
            <a:ext cx="11393894" cy="378074"/>
          </a:xfrm>
          <a:prstGeom prst="rect">
            <a:avLst/>
          </a:prstGeom>
          <a:solidFill>
            <a:srgbClr val="7D8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8" name="CuadroTexto 17">
            <a:extLst>
              <a:ext uri="{FF2B5EF4-FFF2-40B4-BE49-F238E27FC236}">
                <a16:creationId xmlns:a16="http://schemas.microsoft.com/office/drawing/2014/main" id="{A18DFB1B-F00E-4D9B-990A-766113C49ACC}"/>
              </a:ext>
            </a:extLst>
          </p:cNvPr>
          <p:cNvSpPr txBox="1"/>
          <p:nvPr/>
        </p:nvSpPr>
        <p:spPr>
          <a:xfrm>
            <a:off x="534158" y="6156582"/>
            <a:ext cx="7504056" cy="246221"/>
          </a:xfrm>
          <a:prstGeom prst="rect">
            <a:avLst/>
          </a:prstGeom>
          <a:noFill/>
        </p:spPr>
        <p:txBody>
          <a:bodyPr wrap="square" rtlCol="0">
            <a:spAutoFit/>
          </a:bodyPr>
          <a:lstStyle/>
          <a:p>
            <a:r>
              <a:rPr lang="es-CL" sz="1000" i="1" dirty="0">
                <a:solidFill>
                  <a:schemeClr val="bg1"/>
                </a:solidFill>
              </a:rPr>
              <a:t>Fuente: Departamento de Información Comercial, Dirección de Estudios, SUBREI. con cifras del Banco Central de Chile</a:t>
            </a:r>
          </a:p>
        </p:txBody>
      </p:sp>
      <p:pic>
        <p:nvPicPr>
          <p:cNvPr id="20" name="Gráfico 19">
            <a:extLst>
              <a:ext uri="{FF2B5EF4-FFF2-40B4-BE49-F238E27FC236}">
                <a16:creationId xmlns:a16="http://schemas.microsoft.com/office/drawing/2014/main" id="{D6778E06-FDF8-4886-AD7A-408DB439E4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2254" y="545889"/>
            <a:ext cx="2068973" cy="551909"/>
          </a:xfrm>
          <a:prstGeom prst="rect">
            <a:avLst/>
          </a:prstGeom>
        </p:spPr>
      </p:pic>
      <p:pic>
        <p:nvPicPr>
          <p:cNvPr id="21" name="Gráfico 20">
            <a:extLst>
              <a:ext uri="{FF2B5EF4-FFF2-40B4-BE49-F238E27FC236}">
                <a16:creationId xmlns:a16="http://schemas.microsoft.com/office/drawing/2014/main" id="{0CB1B48A-6489-4BC7-BCBD-A2FEBC2ED7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7926" y="4704634"/>
            <a:ext cx="2261130" cy="1610628"/>
          </a:xfrm>
          <a:prstGeom prst="rect">
            <a:avLst/>
          </a:prstGeom>
        </p:spPr>
      </p:pic>
      <p:graphicFrame>
        <p:nvGraphicFramePr>
          <p:cNvPr id="13" name="Gráfico 12">
            <a:extLst>
              <a:ext uri="{FF2B5EF4-FFF2-40B4-BE49-F238E27FC236}">
                <a16:creationId xmlns:a16="http://schemas.microsoft.com/office/drawing/2014/main" id="{233920DE-0571-4168-BCB1-137FA2E51F81}"/>
              </a:ext>
            </a:extLst>
          </p:cNvPr>
          <p:cNvGraphicFramePr>
            <a:graphicFrameLocks/>
          </p:cNvGraphicFramePr>
          <p:nvPr>
            <p:extLst>
              <p:ext uri="{D42A27DB-BD31-4B8C-83A1-F6EECF244321}">
                <p14:modId xmlns:p14="http://schemas.microsoft.com/office/powerpoint/2010/main" val="1309878961"/>
              </p:ext>
            </p:extLst>
          </p:nvPr>
        </p:nvGraphicFramePr>
        <p:xfrm>
          <a:off x="1018102" y="1637004"/>
          <a:ext cx="9578638" cy="417259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7424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cerca, edificio, tabla, hecho de madera&#10;&#10;Descripción generada automáticamente">
            <a:extLst>
              <a:ext uri="{FF2B5EF4-FFF2-40B4-BE49-F238E27FC236}">
                <a16:creationId xmlns:a16="http://schemas.microsoft.com/office/drawing/2014/main" id="{C8464C39-2BDF-436F-AA25-0F87A1CC8926}"/>
              </a:ext>
            </a:extLst>
          </p:cNvPr>
          <p:cNvPicPr>
            <a:picLocks noChangeAspect="1"/>
          </p:cNvPicPr>
          <p:nvPr/>
        </p:nvPicPr>
        <p:blipFill rotWithShape="1">
          <a:blip r:embed="rId3">
            <a:extLst>
              <a:ext uri="{28A0092B-C50C-407E-A947-70E740481C1C}">
                <a14:useLocalDpi xmlns:a14="http://schemas.microsoft.com/office/drawing/2010/main" val="0"/>
              </a:ext>
            </a:extLst>
          </a:blip>
          <a:srcRect l="11355" r="4802"/>
          <a:stretch/>
        </p:blipFill>
        <p:spPr>
          <a:xfrm>
            <a:off x="0" y="-15780"/>
            <a:ext cx="12435840" cy="6873780"/>
          </a:xfrm>
          <a:prstGeom prst="rect">
            <a:avLst/>
          </a:prstGeom>
        </p:spPr>
      </p:pic>
      <p:sp>
        <p:nvSpPr>
          <p:cNvPr id="20" name="Rectángulo 19">
            <a:extLst>
              <a:ext uri="{FF2B5EF4-FFF2-40B4-BE49-F238E27FC236}">
                <a16:creationId xmlns:a16="http://schemas.microsoft.com/office/drawing/2014/main" id="{730721D5-E2F5-4D30-B9E6-25B53CA896F0}"/>
              </a:ext>
            </a:extLst>
          </p:cNvPr>
          <p:cNvSpPr/>
          <p:nvPr/>
        </p:nvSpPr>
        <p:spPr>
          <a:xfrm>
            <a:off x="26670" y="4653604"/>
            <a:ext cx="12190665" cy="1554999"/>
          </a:xfrm>
          <a:prstGeom prst="rect">
            <a:avLst/>
          </a:prstGeom>
          <a:solidFill>
            <a:srgbClr val="003B6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4" name="Imagen 23">
            <a:extLst>
              <a:ext uri="{FF2B5EF4-FFF2-40B4-BE49-F238E27FC236}">
                <a16:creationId xmlns:a16="http://schemas.microsoft.com/office/drawing/2014/main" id="{C583CACB-6345-451E-A3D1-6A114E2E5876}"/>
              </a:ext>
            </a:extLst>
          </p:cNvPr>
          <p:cNvPicPr>
            <a:picLocks noChangeAspect="1"/>
          </p:cNvPicPr>
          <p:nvPr/>
        </p:nvPicPr>
        <p:blipFill>
          <a:blip r:embed="rId4"/>
          <a:stretch>
            <a:fillRect/>
          </a:stretch>
        </p:blipFill>
        <p:spPr>
          <a:xfrm>
            <a:off x="789233" y="384773"/>
            <a:ext cx="2133785" cy="91448"/>
          </a:xfrm>
          <a:prstGeom prst="rect">
            <a:avLst/>
          </a:prstGeom>
        </p:spPr>
      </p:pic>
      <p:pic>
        <p:nvPicPr>
          <p:cNvPr id="14" name="Gráfico 13">
            <a:extLst>
              <a:ext uri="{FF2B5EF4-FFF2-40B4-BE49-F238E27FC236}">
                <a16:creationId xmlns:a16="http://schemas.microsoft.com/office/drawing/2014/main" id="{69C358B5-E2F9-4C7B-921B-070FAF6DF0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7926" y="4704634"/>
            <a:ext cx="2261130" cy="1610628"/>
          </a:xfrm>
          <a:prstGeom prst="rect">
            <a:avLst/>
          </a:prstGeom>
        </p:spPr>
      </p:pic>
      <p:sp>
        <p:nvSpPr>
          <p:cNvPr id="21" name="Rectángulo 20">
            <a:extLst>
              <a:ext uri="{FF2B5EF4-FFF2-40B4-BE49-F238E27FC236}">
                <a16:creationId xmlns:a16="http://schemas.microsoft.com/office/drawing/2014/main" id="{1C77FCFA-1702-43AE-ABEE-3172C4E82309}"/>
              </a:ext>
            </a:extLst>
          </p:cNvPr>
          <p:cNvSpPr/>
          <p:nvPr/>
        </p:nvSpPr>
        <p:spPr>
          <a:xfrm>
            <a:off x="1157643" y="5129098"/>
            <a:ext cx="9251630" cy="800219"/>
          </a:xfrm>
          <a:prstGeom prst="rect">
            <a:avLst/>
          </a:prstGeom>
          <a:noFill/>
          <a:effectLst>
            <a:outerShdw blurRad="50800" dist="38100" dir="2700000" algn="tl" rotWithShape="0">
              <a:prstClr val="black">
                <a:alpha val="40000"/>
              </a:prstClr>
            </a:outerShdw>
          </a:effectLst>
        </p:spPr>
        <p:txBody>
          <a:bodyPr wrap="square" anchor="t">
            <a:spAutoFit/>
          </a:bodyPr>
          <a:lstStyle/>
          <a:p>
            <a:pPr algn="ctr"/>
            <a:r>
              <a:rPr lang="es-MX" sz="2400" b="1" cap="all" spc="100" dirty="0">
                <a:solidFill>
                  <a:schemeClr val="bg1"/>
                </a:solidFill>
                <a:cs typeface="Calibri"/>
              </a:rPr>
              <a:t> </a:t>
            </a:r>
            <a:r>
              <a:rPr lang="es-MX" sz="2800" b="1" cap="all" spc="100" dirty="0">
                <a:solidFill>
                  <a:schemeClr val="bg1"/>
                </a:solidFill>
                <a:cs typeface="Calibri"/>
              </a:rPr>
              <a:t>oportunidades Y DESAFÍOS para la región</a:t>
            </a:r>
            <a:endParaRPr lang="es-MX" sz="2400" b="1" cap="all" spc="100" dirty="0">
              <a:solidFill>
                <a:schemeClr val="bg1"/>
              </a:solidFill>
              <a:cs typeface="Calibri"/>
            </a:endParaRPr>
          </a:p>
          <a:p>
            <a:r>
              <a:rPr lang="es-MX" b="1" cap="all" spc="600" dirty="0">
                <a:solidFill>
                  <a:schemeClr val="bg1"/>
                </a:solidFill>
              </a:rPr>
              <a:t> </a:t>
            </a:r>
            <a:endParaRPr lang="es-MX" b="1" cap="all" spc="600" dirty="0">
              <a:solidFill>
                <a:schemeClr val="bg1"/>
              </a:solidFill>
              <a:cs typeface="Calibri"/>
            </a:endParaRPr>
          </a:p>
        </p:txBody>
      </p:sp>
    </p:spTree>
    <p:extLst>
      <p:ext uri="{BB962C8B-B14F-4D97-AF65-F5344CB8AC3E}">
        <p14:creationId xmlns:p14="http://schemas.microsoft.com/office/powerpoint/2010/main" val="2677604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6A2AA913-D03D-4C4D-B789-2290B2106621}"/>
              </a:ext>
            </a:extLst>
          </p:cNvPr>
          <p:cNvGrpSpPr/>
          <p:nvPr/>
        </p:nvGrpSpPr>
        <p:grpSpPr>
          <a:xfrm>
            <a:off x="0" y="0"/>
            <a:ext cx="12192000" cy="6858000"/>
            <a:chOff x="0" y="0"/>
            <a:chExt cx="12192000" cy="6858000"/>
          </a:xfrm>
        </p:grpSpPr>
        <p:pic>
          <p:nvPicPr>
            <p:cNvPr id="16" name="Imagen 15" descr="Imagen que contiene captura de pantalla&#10;&#10;Descripción generada automáticamente">
              <a:extLst>
                <a:ext uri="{FF2B5EF4-FFF2-40B4-BE49-F238E27FC236}">
                  <a16:creationId xmlns:a16="http://schemas.microsoft.com/office/drawing/2014/main" id="{7DC6DA1F-1FA1-4B88-9B41-F35E157D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ángulo 21">
              <a:extLst>
                <a:ext uri="{FF2B5EF4-FFF2-40B4-BE49-F238E27FC236}">
                  <a16:creationId xmlns:a16="http://schemas.microsoft.com/office/drawing/2014/main" id="{2D5E5D29-4144-4378-BE92-B6ACCCD41475}"/>
                </a:ext>
              </a:extLst>
            </p:cNvPr>
            <p:cNvSpPr/>
            <p:nvPr/>
          </p:nvSpPr>
          <p:spPr>
            <a:xfrm>
              <a:off x="9515361" y="390426"/>
              <a:ext cx="1729212" cy="252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pic>
        <p:nvPicPr>
          <p:cNvPr id="24" name="Imagen 23">
            <a:extLst>
              <a:ext uri="{FF2B5EF4-FFF2-40B4-BE49-F238E27FC236}">
                <a16:creationId xmlns:a16="http://schemas.microsoft.com/office/drawing/2014/main" id="{C583CACB-6345-451E-A3D1-6A114E2E5876}"/>
              </a:ext>
            </a:extLst>
          </p:cNvPr>
          <p:cNvPicPr>
            <a:picLocks noChangeAspect="1"/>
          </p:cNvPicPr>
          <p:nvPr/>
        </p:nvPicPr>
        <p:blipFill>
          <a:blip r:embed="rId4"/>
          <a:stretch>
            <a:fillRect/>
          </a:stretch>
        </p:blipFill>
        <p:spPr>
          <a:xfrm>
            <a:off x="789233" y="384773"/>
            <a:ext cx="2133785" cy="91448"/>
          </a:xfrm>
          <a:prstGeom prst="rect">
            <a:avLst/>
          </a:prstGeom>
        </p:spPr>
      </p:pic>
      <p:sp>
        <p:nvSpPr>
          <p:cNvPr id="33" name="Rectángulo 1">
            <a:extLst>
              <a:ext uri="{FF2B5EF4-FFF2-40B4-BE49-F238E27FC236}">
                <a16:creationId xmlns:a16="http://schemas.microsoft.com/office/drawing/2014/main" id="{6EA6D9F3-0CA0-4FDB-8BBC-EAF3A4941ECB}"/>
              </a:ext>
            </a:extLst>
          </p:cNvPr>
          <p:cNvSpPr>
            <a:spLocks noChangeArrowheads="1"/>
          </p:cNvSpPr>
          <p:nvPr/>
        </p:nvSpPr>
        <p:spPr bwMode="auto">
          <a:xfrm>
            <a:off x="789233" y="687770"/>
            <a:ext cx="8650043" cy="667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es-CL" sz="2000" b="1" cap="all" dirty="0">
                <a:solidFill>
                  <a:srgbClr val="117375"/>
                </a:solidFill>
                <a:latin typeface="Calibri"/>
                <a:ea typeface="MS PGothic"/>
                <a:cs typeface="Calibri"/>
              </a:rPr>
              <a:t>EXPORTACIONES DE AYSÉN</a:t>
            </a:r>
          </a:p>
          <a:p>
            <a:pPr>
              <a:lnSpc>
                <a:spcPts val="1200"/>
              </a:lnSpc>
              <a:buNone/>
            </a:pPr>
            <a:r>
              <a:rPr lang="es-CL" sz="1600" b="1" cap="all" spc="300" dirty="0">
                <a:solidFill>
                  <a:srgbClr val="011F50"/>
                </a:solidFill>
              </a:rPr>
              <a:t>2019 (US$ millones)</a:t>
            </a:r>
          </a:p>
        </p:txBody>
      </p:sp>
      <p:sp>
        <p:nvSpPr>
          <p:cNvPr id="11" name="Título 1">
            <a:extLst>
              <a:ext uri="{FF2B5EF4-FFF2-40B4-BE49-F238E27FC236}">
                <a16:creationId xmlns:a16="http://schemas.microsoft.com/office/drawing/2014/main" id="{BD50B8B6-8783-4C61-B318-BE9832C298A4}"/>
              </a:ext>
            </a:extLst>
          </p:cNvPr>
          <p:cNvSpPr txBox="1">
            <a:spLocks/>
          </p:cNvSpPr>
          <p:nvPr/>
        </p:nvSpPr>
        <p:spPr>
          <a:xfrm>
            <a:off x="728973" y="734329"/>
            <a:ext cx="10515600" cy="5247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sz="1800" b="1" cap="all" dirty="0">
              <a:solidFill>
                <a:srgbClr val="5A8AB3"/>
              </a:solidFill>
              <a:latin typeface="Calibri" panose="020F0502020204030204" pitchFamily="34" charset="0"/>
              <a:ea typeface="MS PGothic" panose="020B0600070205080204" pitchFamily="34" charset="-128"/>
              <a:cs typeface="Calibri" panose="020F0502020204030204" pitchFamily="34" charset="0"/>
            </a:endParaRPr>
          </a:p>
        </p:txBody>
      </p:sp>
      <p:sp>
        <p:nvSpPr>
          <p:cNvPr id="17" name="Rectángulo 16">
            <a:extLst>
              <a:ext uri="{FF2B5EF4-FFF2-40B4-BE49-F238E27FC236}">
                <a16:creationId xmlns:a16="http://schemas.microsoft.com/office/drawing/2014/main" id="{FA6E225D-2DB0-4EA6-9814-DD0C8498F58C}"/>
              </a:ext>
            </a:extLst>
          </p:cNvPr>
          <p:cNvSpPr/>
          <p:nvPr/>
        </p:nvSpPr>
        <p:spPr>
          <a:xfrm>
            <a:off x="407581" y="6089500"/>
            <a:ext cx="11393894" cy="378074"/>
          </a:xfrm>
          <a:prstGeom prst="rect">
            <a:avLst/>
          </a:prstGeom>
          <a:solidFill>
            <a:srgbClr val="7D8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8" name="CuadroTexto 17">
            <a:extLst>
              <a:ext uri="{FF2B5EF4-FFF2-40B4-BE49-F238E27FC236}">
                <a16:creationId xmlns:a16="http://schemas.microsoft.com/office/drawing/2014/main" id="{A18DFB1B-F00E-4D9B-990A-766113C49ACC}"/>
              </a:ext>
            </a:extLst>
          </p:cNvPr>
          <p:cNvSpPr txBox="1"/>
          <p:nvPr/>
        </p:nvSpPr>
        <p:spPr>
          <a:xfrm>
            <a:off x="534158" y="6156582"/>
            <a:ext cx="7504056" cy="246221"/>
          </a:xfrm>
          <a:prstGeom prst="rect">
            <a:avLst/>
          </a:prstGeom>
          <a:noFill/>
        </p:spPr>
        <p:txBody>
          <a:bodyPr wrap="square" rtlCol="0">
            <a:spAutoFit/>
          </a:bodyPr>
          <a:lstStyle/>
          <a:p>
            <a:r>
              <a:rPr lang="es-CL" sz="1000" i="1" dirty="0">
                <a:solidFill>
                  <a:schemeClr val="bg1"/>
                </a:solidFill>
              </a:rPr>
              <a:t>Fuente: Departamento de Información Comercial, Dirección de Estudios, SUBREI. con cifras del Servicio Nacional de Aduanas.</a:t>
            </a:r>
          </a:p>
        </p:txBody>
      </p:sp>
      <p:pic>
        <p:nvPicPr>
          <p:cNvPr id="20" name="Gráfico 19">
            <a:extLst>
              <a:ext uri="{FF2B5EF4-FFF2-40B4-BE49-F238E27FC236}">
                <a16:creationId xmlns:a16="http://schemas.microsoft.com/office/drawing/2014/main" id="{D6778E06-FDF8-4886-AD7A-408DB439E4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2254" y="545889"/>
            <a:ext cx="2068973" cy="551909"/>
          </a:xfrm>
          <a:prstGeom prst="rect">
            <a:avLst/>
          </a:prstGeom>
        </p:spPr>
      </p:pic>
      <p:pic>
        <p:nvPicPr>
          <p:cNvPr id="21" name="Gráfico 20">
            <a:extLst>
              <a:ext uri="{FF2B5EF4-FFF2-40B4-BE49-F238E27FC236}">
                <a16:creationId xmlns:a16="http://schemas.microsoft.com/office/drawing/2014/main" id="{0CB1B48A-6489-4BC7-BCBD-A2FEBC2ED7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7926" y="4704634"/>
            <a:ext cx="2261130" cy="1610628"/>
          </a:xfrm>
          <a:prstGeom prst="rect">
            <a:avLst/>
          </a:prstGeom>
        </p:spPr>
      </p:pic>
      <p:graphicFrame>
        <p:nvGraphicFramePr>
          <p:cNvPr id="14" name="Gráfico 13">
            <a:extLst>
              <a:ext uri="{FF2B5EF4-FFF2-40B4-BE49-F238E27FC236}">
                <a16:creationId xmlns:a16="http://schemas.microsoft.com/office/drawing/2014/main" id="{CA43E48F-9605-4993-89D1-6BE1A1CDA655}"/>
              </a:ext>
            </a:extLst>
          </p:cNvPr>
          <p:cNvGraphicFramePr>
            <a:graphicFrameLocks/>
          </p:cNvGraphicFramePr>
          <p:nvPr>
            <p:extLst>
              <p:ext uri="{D42A27DB-BD31-4B8C-83A1-F6EECF244321}">
                <p14:modId xmlns:p14="http://schemas.microsoft.com/office/powerpoint/2010/main" val="1979073765"/>
              </p:ext>
            </p:extLst>
          </p:nvPr>
        </p:nvGraphicFramePr>
        <p:xfrm>
          <a:off x="687385" y="1305592"/>
          <a:ext cx="7944192" cy="481744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9" name="Gráfico 18">
            <a:extLst>
              <a:ext uri="{FF2B5EF4-FFF2-40B4-BE49-F238E27FC236}">
                <a16:creationId xmlns:a16="http://schemas.microsoft.com/office/drawing/2014/main" id="{DE61433E-DFFC-4FC5-B39B-CB522414679C}"/>
              </a:ext>
            </a:extLst>
          </p:cNvPr>
          <p:cNvGraphicFramePr>
            <a:graphicFrameLocks/>
          </p:cNvGraphicFramePr>
          <p:nvPr>
            <p:extLst>
              <p:ext uri="{D42A27DB-BD31-4B8C-83A1-F6EECF244321}">
                <p14:modId xmlns:p14="http://schemas.microsoft.com/office/powerpoint/2010/main" val="3373125284"/>
              </p:ext>
            </p:extLst>
          </p:nvPr>
        </p:nvGraphicFramePr>
        <p:xfrm>
          <a:off x="6195372" y="1376730"/>
          <a:ext cx="5638200" cy="3382920"/>
        </p:xfrm>
        <a:graphic>
          <a:graphicData uri="http://schemas.openxmlformats.org/drawingml/2006/chart">
            <c:chart xmlns:c="http://schemas.openxmlformats.org/drawingml/2006/chart" xmlns:r="http://schemas.openxmlformats.org/officeDocument/2006/relationships" r:id="rId10"/>
          </a:graphicData>
        </a:graphic>
      </p:graphicFrame>
      <p:sp>
        <p:nvSpPr>
          <p:cNvPr id="3" name="CuadroTexto 2">
            <a:extLst>
              <a:ext uri="{FF2B5EF4-FFF2-40B4-BE49-F238E27FC236}">
                <a16:creationId xmlns:a16="http://schemas.microsoft.com/office/drawing/2014/main" id="{7984134A-369E-4DA3-AB0C-B39BCE5A989B}"/>
              </a:ext>
            </a:extLst>
          </p:cNvPr>
          <p:cNvSpPr txBox="1"/>
          <p:nvPr/>
        </p:nvSpPr>
        <p:spPr>
          <a:xfrm>
            <a:off x="8442972" y="2635763"/>
            <a:ext cx="1143000" cy="923330"/>
          </a:xfrm>
          <a:prstGeom prst="rect">
            <a:avLst/>
          </a:prstGeom>
          <a:noFill/>
        </p:spPr>
        <p:txBody>
          <a:bodyPr wrap="square" rtlCol="0">
            <a:spAutoFit/>
          </a:bodyPr>
          <a:lstStyle/>
          <a:p>
            <a:pPr algn="ctr"/>
            <a:r>
              <a:rPr lang="es-CL" b="1" dirty="0">
                <a:solidFill>
                  <a:srgbClr val="002060"/>
                </a:solidFill>
              </a:rPr>
              <a:t>US$ 331 millones </a:t>
            </a:r>
          </a:p>
          <a:p>
            <a:pPr algn="ctr"/>
            <a:r>
              <a:rPr lang="es-CL" b="1" dirty="0"/>
              <a:t>(2019)</a:t>
            </a:r>
          </a:p>
        </p:txBody>
      </p:sp>
      <p:sp>
        <p:nvSpPr>
          <p:cNvPr id="4" name="Rectángulo 3">
            <a:extLst>
              <a:ext uri="{FF2B5EF4-FFF2-40B4-BE49-F238E27FC236}">
                <a16:creationId xmlns:a16="http://schemas.microsoft.com/office/drawing/2014/main" id="{DC3D8F93-DF63-4BA7-B2C1-4C70895C254B}"/>
              </a:ext>
            </a:extLst>
          </p:cNvPr>
          <p:cNvSpPr/>
          <p:nvPr/>
        </p:nvSpPr>
        <p:spPr>
          <a:xfrm>
            <a:off x="6419850" y="1224418"/>
            <a:ext cx="4982917" cy="3535232"/>
          </a:xfrm>
          <a:prstGeom prst="rect">
            <a:avLst/>
          </a:prstGeom>
          <a:noFill/>
          <a:ln>
            <a:solidFill>
              <a:srgbClr val="00586E"/>
            </a:solidFill>
            <a:prstDash val="sys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37872590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2330</TotalTime>
  <Words>1678</Words>
  <Application>Microsoft Office PowerPoint</Application>
  <PresentationFormat>Panorámica</PresentationFormat>
  <Paragraphs>242</Paragraphs>
  <Slides>21</Slides>
  <Notes>21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Arial</vt:lpstr>
      <vt:lpstr>Bahnschrift Light</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NATHALY CECILIA RAMIREZ ESCOBAR</dc:creator>
  <cp:lastModifiedBy>CARLA ALEJANDRA HENRIQUEZ</cp:lastModifiedBy>
  <cp:revision>138</cp:revision>
  <dcterms:created xsi:type="dcterms:W3CDTF">2020-06-10T23:57:09Z</dcterms:created>
  <dcterms:modified xsi:type="dcterms:W3CDTF">2020-08-13T13:50:07Z</dcterms:modified>
</cp:coreProperties>
</file>