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1203" r:id="rId3"/>
    <p:sldId id="1086" r:id="rId4"/>
    <p:sldId id="1051" r:id="rId5"/>
    <p:sldId id="1080" r:id="rId6"/>
    <p:sldId id="1090" r:id="rId7"/>
    <p:sldId id="7765" r:id="rId8"/>
    <p:sldId id="7764" r:id="rId9"/>
    <p:sldId id="1210" r:id="rId10"/>
    <p:sldId id="1207" r:id="rId11"/>
    <p:sldId id="7766" r:id="rId12"/>
    <p:sldId id="1117" r:id="rId13"/>
    <p:sldId id="1118" r:id="rId14"/>
    <p:sldId id="1119" r:id="rId15"/>
    <p:sldId id="1120" r:id="rId16"/>
    <p:sldId id="1121" r:id="rId17"/>
    <p:sldId id="1122" r:id="rId18"/>
    <p:sldId id="7769" r:id="rId19"/>
    <p:sldId id="7767" r:id="rId20"/>
    <p:sldId id="7768" r:id="rId21"/>
    <p:sldId id="1200" r:id="rId22"/>
    <p:sldId id="1206" r:id="rId23"/>
    <p:sldId id="1045" r:id="rId24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58F"/>
    <a:srgbClr val="000066"/>
    <a:srgbClr val="263650"/>
    <a:srgbClr val="F68360"/>
    <a:srgbClr val="F0AF25"/>
    <a:srgbClr val="C9D0D0"/>
    <a:srgbClr val="5A8AB3"/>
    <a:srgbClr val="2C63A9"/>
    <a:srgbClr val="33C3AD"/>
    <a:srgbClr val="005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58" autoAdjust="0"/>
    <p:restoredTop sz="79406" autoAdjust="0"/>
  </p:normalViewPr>
  <p:slideViewPr>
    <p:cSldViewPr snapToGrid="0">
      <p:cViewPr varScale="1">
        <p:scale>
          <a:sx n="57" d="100"/>
          <a:sy n="57" d="100"/>
        </p:scale>
        <p:origin x="16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Maule\Mau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1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zamudio\Documents\SUBDEPARTAMENTO%20INFORMACION%20COMERCIAL\Subsecretaria\Presentaciones\Tablas%20y%20gr&#225;ficos%20&#209;ubl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Los%20Lagos\Los%20Lag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Los%20R&#237;os\Los%20R&#237;o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&#209;uble\&#209;ub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&#209;uble\&#209;ubl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&#209;uble\&#209;ubl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Los%20R&#237;os\Los%20R&#237;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abilo\Desktop\Minutas\Regiones\&#209;uble\&#209;ubl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18142522797879E-2"/>
          <c:y val="4.3838440962363084E-2"/>
          <c:w val="0.96516371495440423"/>
          <c:h val="0.84117108469362423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-25"/>
        <c:axId val="132160207"/>
        <c:axId val="137332367"/>
      </c:barChart>
      <c:catAx>
        <c:axId val="13216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32367"/>
        <c:crosses val="autoZero"/>
        <c:auto val="1"/>
        <c:lblAlgn val="ctr"/>
        <c:lblOffset val="100"/>
        <c:noMultiLvlLbl val="0"/>
      </c:catAx>
      <c:valAx>
        <c:axId val="137332367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3216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3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Hoja3!$L$6</c:f>
              <c:strCache>
                <c:ptCount val="1"/>
                <c:pt idx="0">
                  <c:v>N°2019</c:v>
                </c:pt>
              </c:strCache>
            </c:strRef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1E7F86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85-4B05-B10A-330BA5E0D5EB}"/>
              </c:ext>
            </c:extLst>
          </c:dPt>
          <c:dPt>
            <c:idx val="1"/>
            <c:bubble3D val="0"/>
            <c:spPr>
              <a:solidFill>
                <a:srgbClr val="D3145A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85-4B05-B10A-330BA5E0D5EB}"/>
              </c:ext>
            </c:extLst>
          </c:dPt>
          <c:dPt>
            <c:idx val="2"/>
            <c:bubble3D val="0"/>
            <c:spPr>
              <a:solidFill>
                <a:srgbClr val="9E978F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85-4B05-B10A-330BA5E0D5EB}"/>
              </c:ext>
            </c:extLst>
          </c:dPt>
          <c:dLbls>
            <c:dLbl>
              <c:idx val="0"/>
              <c:layout>
                <c:manualLayout>
                  <c:x val="-0.12279955908395906"/>
                  <c:y val="-0.19943058062789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95316803806837"/>
                      <c:h val="0.143636639811538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685-4B05-B10A-330BA5E0D5EB}"/>
                </c:ext>
              </c:extLst>
            </c:dLbl>
            <c:dLbl>
              <c:idx val="1"/>
              <c:layout>
                <c:manualLayout>
                  <c:x val="7.8018899744345727E-2"/>
                  <c:y val="-0.1236096274865486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85-4B05-B10A-330BA5E0D5EB}"/>
                </c:ext>
              </c:extLst>
            </c:dLbl>
            <c:dLbl>
              <c:idx val="2"/>
              <c:layout>
                <c:manualLayout>
                  <c:x val="5.7660737751125936E-2"/>
                  <c:y val="0.113761863817522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85-4B05-B10A-330BA5E0D5EB}"/>
                </c:ext>
              </c:extLst>
            </c:dLbl>
            <c:dLbl>
              <c:idx val="3"/>
              <c:layout>
                <c:manualLayout>
                  <c:x val="8.3103036859795712E-2"/>
                  <c:y val="0.1044630107720282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85-4B05-B10A-330BA5E0D5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Hoja3!$K$7:$K$9</c:f>
              <c:strCache>
                <c:ptCount val="3"/>
                <c:pt idx="0">
                  <c:v>Grande</c:v>
                </c:pt>
                <c:pt idx="1">
                  <c:v>Mipyme</c:v>
                </c:pt>
                <c:pt idx="2">
                  <c:v>S/info</c:v>
                </c:pt>
              </c:strCache>
            </c:strRef>
          </c:cat>
          <c:val>
            <c:numRef>
              <c:f>Hoja3!$L$7:$L$9</c:f>
              <c:numCache>
                <c:formatCode>General</c:formatCode>
                <c:ptCount val="3"/>
                <c:pt idx="0">
                  <c:v>64</c:v>
                </c:pt>
                <c:pt idx="1">
                  <c:v>44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85-4B05-B10A-330BA5E0D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3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Hoja3!$O$13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rgbClr val="9E978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0C-41DD-B98A-2975B4833FDE}"/>
              </c:ext>
            </c:extLst>
          </c:dPt>
          <c:dPt>
            <c:idx val="1"/>
            <c:bubble3D val="0"/>
            <c:spPr>
              <a:solidFill>
                <a:srgbClr val="D3145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0C-41DD-B98A-2975B4833FDE}"/>
              </c:ext>
            </c:extLst>
          </c:dPt>
          <c:dLbls>
            <c:dLbl>
              <c:idx val="0"/>
              <c:layout>
                <c:manualLayout>
                  <c:x val="1.9912292213473213E-2"/>
                  <c:y val="0.140793234179060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EB5AD89-6B0A-4F04-A5C8-285FED05D0BE}" type="CATEGORYNAME">
                      <a:rPr lang="en-US" sz="1100" b="1">
                        <a:latin typeface="Arial Narrow" panose="020B0606020202030204" pitchFamily="34" charset="0"/>
                      </a:rPr>
                      <a:pPr>
                        <a:defRPr sz="1100" b="1">
                          <a:latin typeface="Arial Narrow" panose="020B0606020202030204" pitchFamily="34" charset="0"/>
                        </a:defRPr>
                      </a:pPr>
                      <a:t>[NOMBRE DE CATEGORÍA]</a:t>
                    </a:fld>
                    <a:r>
                      <a:rPr lang="en-US" sz="1100" b="1" baseline="0">
                        <a:latin typeface="Arial Narrow" panose="020B0606020202030204" pitchFamily="34" charset="0"/>
                      </a:rPr>
                      <a:t> </a:t>
                    </a:r>
                  </a:p>
                  <a:p>
                    <a:pPr>
                      <a:defRPr sz="1100" b="1">
                        <a:latin typeface="Arial Narrow" panose="020B0606020202030204" pitchFamily="34" charset="0"/>
                      </a:defRPr>
                    </a:pPr>
                    <a:fld id="{4F92A3F0-76AC-4EB2-9517-353E5505F3BE}" type="VALUE">
                      <a:rPr lang="en-US" sz="1100" b="1" baseline="0">
                        <a:latin typeface="Arial Narrow" panose="020B0606020202030204" pitchFamily="34" charset="0"/>
                      </a:rPr>
                      <a:pPr>
                        <a:defRPr sz="1100" b="1">
                          <a:latin typeface="Arial Narrow" panose="020B0606020202030204" pitchFamily="34" charset="0"/>
                        </a:defRPr>
                      </a:pPr>
                      <a:t>[VALOR]</a:t>
                    </a:fld>
                    <a:endParaRPr lang="es-C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0C-41DD-B98A-2975B4833FDE}"/>
                </c:ext>
              </c:extLst>
            </c:dLbl>
            <c:dLbl>
              <c:idx val="1"/>
              <c:layout>
                <c:manualLayout>
                  <c:x val="-5.3879921259842548E-2"/>
                  <c:y val="1.01881014873140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48C17D9E-1CEA-41A6-AC4F-6BB0178AD23E}" type="CATEGORYNAME">
                      <a:rPr lang="en-US" sz="1100" b="1">
                        <a:latin typeface="Arial Narrow" panose="020B0606020202030204" pitchFamily="34" charset="0"/>
                      </a:rPr>
                      <a:pPr>
                        <a:defRPr sz="1100" b="1">
                          <a:latin typeface="Arial Narrow" panose="020B0606020202030204" pitchFamily="34" charset="0"/>
                        </a:defRPr>
                      </a:pPr>
                      <a:t>[NOMBRE DE CATEGORÍA]</a:t>
                    </a:fld>
                    <a:r>
                      <a:rPr lang="en-US" sz="1100" b="1" baseline="0">
                        <a:latin typeface="Arial Narrow" panose="020B0606020202030204" pitchFamily="34" charset="0"/>
                      </a:rPr>
                      <a:t> </a:t>
                    </a:r>
                  </a:p>
                  <a:p>
                    <a:pPr>
                      <a:defRPr sz="1100" b="1">
                        <a:latin typeface="Arial Narrow" panose="020B0606020202030204" pitchFamily="34" charset="0"/>
                      </a:defRPr>
                    </a:pPr>
                    <a:fld id="{220634F3-BAA7-4676-8E33-E6B6CD406604}" type="VALUE">
                      <a:rPr lang="en-US" sz="1100" b="1" baseline="0">
                        <a:latin typeface="Arial Narrow" panose="020B0606020202030204" pitchFamily="34" charset="0"/>
                      </a:rPr>
                      <a:pPr>
                        <a:defRPr sz="1100" b="1">
                          <a:latin typeface="Arial Narrow" panose="020B0606020202030204" pitchFamily="34" charset="0"/>
                        </a:defRPr>
                      </a:pPr>
                      <a:t>[VALOR]</a:t>
                    </a:fld>
                    <a:endParaRPr lang="es-C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0C-41DD-B98A-2975B4833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Hoja3!$M$14:$M$15</c:f>
              <c:strCache>
                <c:ptCount val="2"/>
                <c:pt idx="0">
                  <c:v>Grande</c:v>
                </c:pt>
                <c:pt idx="1">
                  <c:v>Mipymes</c:v>
                </c:pt>
              </c:strCache>
            </c:strRef>
          </c:cat>
          <c:val>
            <c:numRef>
              <c:f>Hoja3!$O$14:$O$15</c:f>
              <c:numCache>
                <c:formatCode>0.0%</c:formatCode>
                <c:ptCount val="2"/>
                <c:pt idx="0">
                  <c:v>0.94328994163866298</c:v>
                </c:pt>
                <c:pt idx="1">
                  <c:v>2.3634190682940807E-2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0C-41DD-B98A-2975B4833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79634012732473E-3"/>
          <c:y val="0"/>
          <c:w val="0.96651620129299709"/>
          <c:h val="0.86115729536937013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2160207"/>
        <c:axId val="137332367"/>
      </c:barChart>
      <c:catAx>
        <c:axId val="13216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32367"/>
        <c:crosses val="autoZero"/>
        <c:auto val="1"/>
        <c:lblAlgn val="ctr"/>
        <c:lblOffset val="100"/>
        <c:noMultiLvlLbl val="0"/>
      </c:catAx>
      <c:valAx>
        <c:axId val="137332367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13216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2160207"/>
        <c:axId val="137332367"/>
      </c:barChart>
      <c:catAx>
        <c:axId val="13216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32367"/>
        <c:crosses val="autoZero"/>
        <c:auto val="1"/>
        <c:lblAlgn val="ctr"/>
        <c:lblOffset val="100"/>
        <c:noMultiLvlLbl val="0"/>
      </c:catAx>
      <c:valAx>
        <c:axId val="137332367"/>
        <c:scaling>
          <c:orientation val="minMax"/>
        </c:scaling>
        <c:delete val="1"/>
        <c:axPos val="l"/>
        <c:numFmt formatCode="_ * #,##0.0_ ;_ * \-#,##0.0_ ;_ * &quot;-&quot;_ ;_ @_ " sourceLinked="1"/>
        <c:majorTickMark val="none"/>
        <c:minorTickMark val="none"/>
        <c:tickLblPos val="nextTo"/>
        <c:crossAx val="13216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accent1">
              <a:lumMod val="75000"/>
            </a:schemeClr>
          </a:solidFill>
        </a:defRPr>
      </a:pPr>
      <a:endParaRPr lang="es-C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586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E7F86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04F-47AC-934A-13E504BF4C84}"/>
              </c:ext>
            </c:extLst>
          </c:dPt>
          <c:dPt>
            <c:idx val="1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04F-47AC-934A-13E504BF4C84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'1'!$E$19:$E$20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'1'!$F$19:$F$20</c:f>
              <c:numCache>
                <c:formatCode>_(* #,##0_);_(* \(#,##0\);_(* "-"_);_(@_)</c:formatCode>
                <c:ptCount val="2"/>
                <c:pt idx="0">
                  <c:v>132.91658153999995</c:v>
                </c:pt>
                <c:pt idx="1">
                  <c:v>758.79750530000058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4F-47AC-934A-13E504BF4C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2160207"/>
        <c:axId val="137332367"/>
      </c:barChart>
      <c:catAx>
        <c:axId val="13216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7332367"/>
        <c:crosses val="autoZero"/>
        <c:auto val="1"/>
        <c:lblAlgn val="ctr"/>
        <c:lblOffset val="100"/>
        <c:noMultiLvlLbl val="0"/>
      </c:catAx>
      <c:valAx>
        <c:axId val="137332367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13216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3157725218148"/>
          <c:y val="2.5166535087302114E-3"/>
          <c:w val="0.8503687374979314"/>
          <c:h val="0.9446336228079353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B2CD3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'2'!$F$21:$F$31</c:f>
              <c:strCache>
                <c:ptCount val="11"/>
                <c:pt idx="0">
                  <c:v>China</c:v>
                </c:pt>
                <c:pt idx="1">
                  <c:v>Estados Unidos</c:v>
                </c:pt>
                <c:pt idx="2">
                  <c:v>Corea del Sur</c:v>
                </c:pt>
                <c:pt idx="3">
                  <c:v>España</c:v>
                </c:pt>
                <c:pt idx="4">
                  <c:v>Perú</c:v>
                </c:pt>
                <c:pt idx="5">
                  <c:v>México</c:v>
                </c:pt>
                <c:pt idx="6">
                  <c:v>Japón</c:v>
                </c:pt>
                <c:pt idx="7">
                  <c:v>El Salvador</c:v>
                </c:pt>
                <c:pt idx="8">
                  <c:v>Vietnam</c:v>
                </c:pt>
                <c:pt idx="9">
                  <c:v>Nueva Zelanda</c:v>
                </c:pt>
                <c:pt idx="10">
                  <c:v>Otros</c:v>
                </c:pt>
              </c:strCache>
            </c:strRef>
          </c:cat>
          <c:val>
            <c:numRef>
              <c:f>'2'!$G$21:$G$31</c:f>
              <c:numCache>
                <c:formatCode>_(* #,##0_);_(* \(#,##0\);_(* "-"_);_(@_)</c:formatCode>
                <c:ptCount val="11"/>
                <c:pt idx="0">
                  <c:v>414.18420072999999</c:v>
                </c:pt>
                <c:pt idx="1">
                  <c:v>72.966008510000023</c:v>
                </c:pt>
                <c:pt idx="2">
                  <c:v>53.249796059999994</c:v>
                </c:pt>
                <c:pt idx="3">
                  <c:v>27.751343219999999</c:v>
                </c:pt>
                <c:pt idx="4">
                  <c:v>18.143982019999999</c:v>
                </c:pt>
                <c:pt idx="5">
                  <c:v>18.11869841</c:v>
                </c:pt>
                <c:pt idx="6">
                  <c:v>17.998110110000002</c:v>
                </c:pt>
                <c:pt idx="7">
                  <c:v>15.067492270000001</c:v>
                </c:pt>
                <c:pt idx="8">
                  <c:v>8.3141282000000007</c:v>
                </c:pt>
                <c:pt idx="9">
                  <c:v>7.6162850799999999</c:v>
                </c:pt>
                <c:pt idx="10">
                  <c:v>64.867570470000032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C-4667-9962-1BA654287C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1805295"/>
        <c:axId val="370081311"/>
      </c:barChart>
      <c:catAx>
        <c:axId val="1418052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70081311"/>
        <c:crosses val="autoZero"/>
        <c:auto val="1"/>
        <c:lblAlgn val="ctr"/>
        <c:lblOffset val="100"/>
        <c:noMultiLvlLbl val="0"/>
      </c:catAx>
      <c:valAx>
        <c:axId val="370081311"/>
        <c:scaling>
          <c:orientation val="minMax"/>
        </c:scaling>
        <c:delete val="1"/>
        <c:axPos val="t"/>
        <c:numFmt formatCode="_(* #,##0_);_(* \(#,##0\);_(* &quot;-&quot;_);_(@_)" sourceLinked="1"/>
        <c:majorTickMark val="none"/>
        <c:minorTickMark val="none"/>
        <c:tickLblPos val="nextTo"/>
        <c:crossAx val="14180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'2'!$F$6:$F$16</c:f>
              <c:strCache>
                <c:ptCount val="11"/>
                <c:pt idx="0">
                  <c:v>Estados Unidos</c:v>
                </c:pt>
                <c:pt idx="1">
                  <c:v>España</c:v>
                </c:pt>
                <c:pt idx="2">
                  <c:v>México</c:v>
                </c:pt>
                <c:pt idx="3">
                  <c:v>China</c:v>
                </c:pt>
                <c:pt idx="4">
                  <c:v>Perú</c:v>
                </c:pt>
                <c:pt idx="5">
                  <c:v>Alemania</c:v>
                </c:pt>
                <c:pt idx="6">
                  <c:v>Vietnam</c:v>
                </c:pt>
                <c:pt idx="7">
                  <c:v>Costa Rica</c:v>
                </c:pt>
                <c:pt idx="8">
                  <c:v>Holanda</c:v>
                </c:pt>
                <c:pt idx="9">
                  <c:v>Canadá</c:v>
                </c:pt>
                <c:pt idx="10">
                  <c:v>Otros</c:v>
                </c:pt>
              </c:strCache>
            </c:strRef>
          </c:cat>
          <c:val>
            <c:numRef>
              <c:f>'2'!$G$6:$G$16</c:f>
              <c:numCache>
                <c:formatCode>_(* #,##0_);_(* \(#,##0\);_(* "-"_);_(@_)</c:formatCode>
                <c:ptCount val="11"/>
                <c:pt idx="0">
                  <c:v>72.966008510000009</c:v>
                </c:pt>
                <c:pt idx="1">
                  <c:v>27.751343219999999</c:v>
                </c:pt>
                <c:pt idx="2">
                  <c:v>17.947625510000002</c:v>
                </c:pt>
                <c:pt idx="3">
                  <c:v>14.170145339999999</c:v>
                </c:pt>
                <c:pt idx="4">
                  <c:v>9.8229377499999977</c:v>
                </c:pt>
                <c:pt idx="5">
                  <c:v>7.1581466400000009</c:v>
                </c:pt>
                <c:pt idx="6">
                  <c:v>6.9459455600000011</c:v>
                </c:pt>
                <c:pt idx="7">
                  <c:v>6.6864485299999998</c:v>
                </c:pt>
                <c:pt idx="8">
                  <c:v>6.4718928300000007</c:v>
                </c:pt>
                <c:pt idx="9">
                  <c:v>5.5374276400000007</c:v>
                </c:pt>
                <c:pt idx="10">
                  <c:v>36.088661170000051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5-4281-BCF2-C4F3FC35C2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1805295"/>
        <c:axId val="370081311"/>
      </c:barChart>
      <c:catAx>
        <c:axId val="1418052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70081311"/>
        <c:crosses val="autoZero"/>
        <c:auto val="1"/>
        <c:lblAlgn val="ctr"/>
        <c:lblOffset val="100"/>
        <c:noMultiLvlLbl val="0"/>
      </c:catAx>
      <c:valAx>
        <c:axId val="370081311"/>
        <c:scaling>
          <c:orientation val="minMax"/>
        </c:scaling>
        <c:delete val="1"/>
        <c:axPos val="t"/>
        <c:numFmt formatCode="_(* #,##0_);_(* \(#,##0\);_(* &quot;-&quot;_);_(@_)" sourceLinked="1"/>
        <c:majorTickMark val="none"/>
        <c:minorTickMark val="none"/>
        <c:tickLblPos val="nextTo"/>
        <c:crossAx val="14180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1805295"/>
        <c:axId val="370081311"/>
      </c:barChart>
      <c:catAx>
        <c:axId val="1418052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70081311"/>
        <c:crosses val="autoZero"/>
        <c:auto val="1"/>
        <c:lblAlgn val="ctr"/>
        <c:lblOffset val="100"/>
        <c:noMultiLvlLbl val="0"/>
      </c:catAx>
      <c:valAx>
        <c:axId val="370081311"/>
        <c:scaling>
          <c:orientation val="minMax"/>
        </c:scaling>
        <c:delete val="1"/>
        <c:axPos val="t"/>
        <c:numFmt formatCode="_(* #,##0_);_(* \(#,##0\);_(* &quot;-&quot;_);_(@_)" sourceLinked="1"/>
        <c:majorTickMark val="none"/>
        <c:minorTickMark val="none"/>
        <c:tickLblPos val="nextTo"/>
        <c:crossAx val="14180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accent1">
              <a:lumMod val="75000"/>
            </a:schemeClr>
          </a:solidFill>
        </a:defRPr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'3'!$E$6:$E$16</c:f>
              <c:strCache>
                <c:ptCount val="11"/>
                <c:pt idx="0">
                  <c:v>Inulina</c:v>
                </c:pt>
                <c:pt idx="1">
                  <c:v>Madera simplemente aserrada de pino insigne</c:v>
                </c:pt>
                <c:pt idx="2">
                  <c:v>Castañas, frescas o secas, con cáscara</c:v>
                </c:pt>
                <c:pt idx="3">
                  <c:v>Tableros de fibra de densidad media (llamados MDF), de espesor superior a 9 mm</c:v>
                </c:pt>
                <c:pt idx="4">
                  <c:v>Los demás arándanos azules o blueberry, frescos</c:v>
                </c:pt>
                <c:pt idx="5">
                  <c:v>Los demás azúcares con un contenido de fructosa sobre producto seco de 50% en peso</c:v>
                </c:pt>
                <c:pt idx="6">
                  <c:v>Perfiles y molduras de coníferas</c:v>
                </c:pt>
                <c:pt idx="7">
                  <c:v>Cascarilla de mosqueta, fresca o seca</c:v>
                </c:pt>
                <c:pt idx="8">
                  <c:v>Tableros laminados encolados por sus cantos («edge glue panels»)</c:v>
                </c:pt>
                <c:pt idx="9">
                  <c:v>Madera cepillada de pino insigne</c:v>
                </c:pt>
                <c:pt idx="10">
                  <c:v>Otros</c:v>
                </c:pt>
              </c:strCache>
            </c:strRef>
          </c:cat>
          <c:val>
            <c:numRef>
              <c:f>'3'!$F$6:$F$16</c:f>
              <c:numCache>
                <c:formatCode>_(* #,##0_);_(* \(#,##0\);_(* "-"_);_(@_)</c:formatCode>
                <c:ptCount val="11"/>
                <c:pt idx="0">
                  <c:v>36.019661960000001</c:v>
                </c:pt>
                <c:pt idx="1">
                  <c:v>33.088655509999995</c:v>
                </c:pt>
                <c:pt idx="2">
                  <c:v>25.14153284</c:v>
                </c:pt>
                <c:pt idx="3">
                  <c:v>18.413554090000005</c:v>
                </c:pt>
                <c:pt idx="4">
                  <c:v>16.75499524</c:v>
                </c:pt>
                <c:pt idx="5">
                  <c:v>14.132852890000001</c:v>
                </c:pt>
                <c:pt idx="6">
                  <c:v>8.5374385799999928</c:v>
                </c:pt>
                <c:pt idx="7">
                  <c:v>7.5551762499999997</c:v>
                </c:pt>
                <c:pt idx="8">
                  <c:v>7.1784723000000001</c:v>
                </c:pt>
                <c:pt idx="9">
                  <c:v>4.8887041299999989</c:v>
                </c:pt>
                <c:pt idx="10">
                  <c:v>59.368481609999982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0-4916-9AD4-EEBB713DB8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1805295"/>
        <c:axId val="370081311"/>
      </c:barChart>
      <c:catAx>
        <c:axId val="1418052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70081311"/>
        <c:crosses val="autoZero"/>
        <c:auto val="1"/>
        <c:lblAlgn val="ctr"/>
        <c:lblOffset val="100"/>
        <c:noMultiLvlLbl val="0"/>
      </c:catAx>
      <c:valAx>
        <c:axId val="370081311"/>
        <c:scaling>
          <c:orientation val="minMax"/>
        </c:scaling>
        <c:delete val="1"/>
        <c:axPos val="t"/>
        <c:numFmt formatCode="_(* #,##0_);_(* \(#,##0\);_(* &quot;-&quot;_);_(@_)" sourceLinked="1"/>
        <c:majorTickMark val="none"/>
        <c:minorTickMark val="none"/>
        <c:tickLblPos val="nextTo"/>
        <c:crossAx val="14180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0.0821</cdr:x>
      <cdr:y>0.5057</cdr:y>
    </cdr:from>
    <cdr:to>
      <cdr:x>0.36963</cdr:x>
      <cdr:y>0.71026</cdr:y>
    </cdr:to>
    <cdr:sp macro="" textlink="">
      <cdr:nvSpPr>
        <cdr:cNvPr id="2" name="CuadroTexto 5">
          <a:extLst xmlns:a="http://schemas.openxmlformats.org/drawingml/2006/main">
            <a:ext uri="{FF2B5EF4-FFF2-40B4-BE49-F238E27FC236}">
              <a16:creationId xmlns:a16="http://schemas.microsoft.com/office/drawing/2014/main" id="{6459EAA4-0EFE-4369-8A1D-FAAEFDED8D20}"/>
            </a:ext>
          </a:extLst>
        </cdr:cNvPr>
        <cdr:cNvSpPr txBox="1"/>
      </cdr:nvSpPr>
      <cdr:spPr>
        <a:xfrm xmlns:a="http://schemas.openxmlformats.org/drawingml/2006/main">
          <a:off x="746431" y="2510809"/>
          <a:ext cx="2614099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2000" spc="300" dirty="0">
              <a:solidFill>
                <a:schemeClr val="accent1">
                  <a:lumMod val="75000"/>
                </a:schemeClr>
              </a:solidFill>
            </a:rPr>
            <a:t>Región creada en </a:t>
          </a:r>
          <a:r>
            <a:rPr lang="es-CL" sz="2000" b="1" spc="300" dirty="0">
              <a:solidFill>
                <a:schemeClr val="accent1">
                  <a:lumMod val="75000"/>
                </a:schemeClr>
              </a:solidFill>
            </a:rPr>
            <a:t>septiembre del año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0E0FDD-ECC2-405C-BEA3-DE00607F793F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5AC4EB-CBC6-46EE-9798-B78B40F5076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325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AC4EB-CBC6-46EE-9798-B78B40F50760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568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957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endParaRPr lang="es-CL" dirty="0">
              <a:highlight>
                <a:srgbClr val="FFFF00"/>
              </a:highligh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45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CL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08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6943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8360-7464-4CCD-A646-83BEC97A4ED0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268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1498-E71F-4F9B-8B6C-2DDC293ED946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5474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0122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AC4EB-CBC6-46EE-9798-B78B40F50760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8685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es-CL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457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76">
              <a:defRPr/>
            </a:pPr>
            <a:fld id="{AF845F27-26FC-4A98-A887-1FFCC9883D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76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612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8360-7464-4CCD-A646-83BEC97A4ED0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454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38360-7464-4CCD-A646-83BEC97A4ED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25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0" indent="-174690" algn="just" defTabSz="931679">
              <a:lnSpc>
                <a:spcPct val="150000"/>
              </a:lnSpc>
              <a:spcAft>
                <a:spcPts val="611"/>
              </a:spcAft>
              <a:buFont typeface="Arial" panose="020B0604020202020204" pitchFamily="34" charset="0"/>
              <a:buChar char="•"/>
              <a:defRPr/>
            </a:pPr>
            <a:endParaRPr lang="es-CL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DA0E-693C-4545-98B1-4172715F1313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940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1498-E71F-4F9B-8B6C-2DDC293ED94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231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AC4EB-CBC6-46EE-9798-B78B40F5076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44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AC4EB-CBC6-46EE-9798-B78B40F5076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980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9092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ABCB-4573-47DA-8592-6D095C2900D1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187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22D06-11E5-459E-85BF-59402A109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90DC2-862A-47DD-BA85-0034948DC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EA9D0D-356C-43C1-833D-5E741473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E7C2A3-BF9F-41CE-BA74-FF0E5EA0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DA7DFE-2634-45F5-B59D-0449122E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707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405CB-9C0E-4F7B-BE7B-9DE658B7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D2FBDE-76A5-49BD-BDDB-63CF96699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E150D7-2F75-4546-AA7E-394E612E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1C7D0F-DDF0-4C42-82A3-D501A3F5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CF7BCE-C11F-44F9-8C87-A6526F85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980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17E83F-51A5-47FF-B854-926DA9282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D107A3-D198-415D-BEC1-BA3047355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334818-042F-41F8-B185-3E77EE1A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9DD49-590F-4DEA-9B55-8839F5A5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00814-34EA-41C4-B1D3-57D34B35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1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6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14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2154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547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90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6851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712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133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98F0C-A893-4C13-BF35-C3747B64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05BA85-F74B-4E51-9E3E-E35BE3484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22B7C-E2D8-4DEA-8884-8DD51352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D4164C-A53C-4EAC-BE0D-478719AF1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F4299-4306-42B7-93CD-156DFBD34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6264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370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8127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0010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1490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84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CFFBC-F4A8-4F58-B838-5D54FF41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2C5B2B-1FAD-42CC-B422-62506BFE9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88A53E-5B27-4E03-A4F9-6DAABC6E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5DB5EE-0FF2-4EBF-A56E-0AC9CBBC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5A91DA-0A57-44D0-ADDF-26596A40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932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C768E-7B96-493E-B445-5468EA2D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173DD8-BF12-42B2-867A-62CE76DE5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E69C52-3F75-41F2-A081-1B831281B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2C99ED-51AC-4A55-9DEE-C6FD8C89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378EB-9CB5-4550-9DB2-766BE091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1021F6-2862-4F3B-A958-803EFC9E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02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8AA54-4F95-4D90-B8C7-103D33C2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CE1C1-667E-4D15-B6DD-DE09875F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4510BE-488D-427F-A8CA-C3D9D03C6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0DC332-BDDE-4092-8FA5-9E51FC6C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278481-4EEB-484F-8C86-ED8E0FF96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E99D55-401E-4BA4-86E9-86D6D4DC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F5D7DA-B5B4-4997-8B01-6C33C194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5E5D7E-1B1A-4526-BA54-F402C52B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43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88E0-B957-4452-946F-B4A504A3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C7832A-E2B1-4421-A244-8E748E75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447C22-64DF-4313-AF51-6024C88B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D22E8-555C-4660-B242-394AA54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123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334534-C678-4C5F-A2E4-46693C27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3A43C8-6CA2-4876-BABA-E0E46FDE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E810C8-4103-455A-9C52-C007EC8B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74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893AB-041E-41F7-9D52-A0C859D7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754F35-6014-4130-9960-D68FB3F1A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AF4551-C528-4350-B12F-D196236A5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F1CE80-A5BE-431F-922D-B3B57BFD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E016FA-9B44-4677-B090-72614FEA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ED2B1D-E34B-4C1A-8B3C-C9519CE8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272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1263E-A983-4CFE-8007-EF121C36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B62B6E-F533-413A-B28E-DBE1F91AC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3A9F67-3A90-4AAD-8A51-6D0C83BAA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8B4EDB-2285-48EF-8AF1-20C7E4B2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48C8EF-6CA5-49B0-AF32-B41A50F6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1903FA-B1E4-4EC9-9787-F1823100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3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E1293B-3EEF-482C-808E-07FBD5E1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3333E0-671B-4877-8A58-2860FA536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18E78-812D-4B03-AFC7-C810406CD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A453E-462B-4F06-9209-C17F5787EF8D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04EC1C-B444-4B7D-A25C-90E2DEC46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DBC9B1-40E6-4E0C-93B2-E68AD3E46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359CB-CA8F-43DB-9174-99554E8A5C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77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B061F-71EC-4944-B815-C22A294F91C5}" type="datetimeFigureOut">
              <a:rPr lang="es-CL" smtClean="0"/>
              <a:t>16-04-2020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752AD-0F11-49E2-9346-9B81D1EBBE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262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2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F97CD11D-43D7-E845-8670-769557734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06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AED1A-79AB-2349-90F7-A9C6D05D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5F321-78B0-2E48-B62D-216CB47C3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8C45C9-2948-C844-9B37-0E0CB90D0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5A0FCB-6DBC-2D43-836B-00EDF007DA66}"/>
              </a:ext>
            </a:extLst>
          </p:cNvPr>
          <p:cNvSpPr txBox="1">
            <a:spLocks/>
          </p:cNvSpPr>
          <p:nvPr/>
        </p:nvSpPr>
        <p:spPr>
          <a:xfrm>
            <a:off x="1372988" y="2841512"/>
            <a:ext cx="5674926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err="1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Perfil</a:t>
            </a:r>
            <a:r>
              <a:rPr lang="en-US" sz="41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Regional</a:t>
            </a:r>
            <a:br>
              <a:rPr lang="en-US" sz="60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b="1" dirty="0" err="1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Ñuble</a:t>
            </a:r>
            <a:endParaRPr lang="en-US" sz="6000" b="1" dirty="0">
              <a:solidFill>
                <a:srgbClr val="0165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CD37AC2-3DA3-EB4C-A40A-6383687EE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"/>
            <a:ext cx="12192000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DA9FCA6-5590-D642-8390-24C1E9812EAF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14" y="755371"/>
            <a:ext cx="6949586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IMPORTANCIA DE LOS TRATADOS DE LIBRE COMERCIO 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EN LAS EXPORTACIONES de la región de ÑUBLE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8335506" y="6554690"/>
            <a:ext cx="36045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/>
          </a:p>
        </p:txBody>
      </p:sp>
      <p:sp>
        <p:nvSpPr>
          <p:cNvPr id="2" name="CuadroTexto 1"/>
          <p:cNvSpPr txBox="1"/>
          <p:nvPr/>
        </p:nvSpPr>
        <p:spPr>
          <a:xfrm>
            <a:off x="937114" y="1848491"/>
            <a:ext cx="261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Calibri" panose="020F0502020204030204" pitchFamily="34" charset="0"/>
                <a:cs typeface="Calibri" panose="020F0502020204030204" pitchFamily="34" charset="0"/>
              </a:rPr>
              <a:t>En Millones de Dólares FOB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700534" y="1246786"/>
            <a:ext cx="1583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95% </a:t>
            </a:r>
          </a:p>
          <a:p>
            <a:pPr algn="ctr"/>
            <a:r>
              <a:rPr lang="es-CL" sz="14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Mercados con </a:t>
            </a:r>
          </a:p>
          <a:p>
            <a:pPr algn="ctr"/>
            <a:r>
              <a:rPr lang="es-CL" sz="14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TLC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7B23E7B-C1D9-4B4C-823B-823B24FB0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021631"/>
              </p:ext>
            </p:extLst>
          </p:nvPr>
        </p:nvGraphicFramePr>
        <p:xfrm>
          <a:off x="2220548" y="3638780"/>
          <a:ext cx="8020373" cy="347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E2F7BD5-533B-7E4F-9F7F-2F0E3B76534E}"/>
              </a:ext>
            </a:extLst>
          </p:cNvPr>
          <p:cNvSpPr/>
          <p:nvPr/>
        </p:nvSpPr>
        <p:spPr>
          <a:xfrm>
            <a:off x="9531457" y="1123626"/>
            <a:ext cx="1921791" cy="1297077"/>
          </a:xfrm>
          <a:prstGeom prst="roundRect">
            <a:avLst>
              <a:gd name="adj" fmla="val 7093"/>
            </a:avLst>
          </a:prstGeom>
          <a:noFill/>
          <a:ln>
            <a:solidFill>
              <a:srgbClr val="5A8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902A2BB6-71C8-495C-9727-3FB578E938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295426"/>
              </p:ext>
            </p:extLst>
          </p:nvPr>
        </p:nvGraphicFramePr>
        <p:xfrm>
          <a:off x="1187121" y="1722298"/>
          <a:ext cx="8344334" cy="397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C2D82D5-8FDF-4B60-B852-9B34C88A3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746126"/>
              </p:ext>
            </p:extLst>
          </p:nvPr>
        </p:nvGraphicFramePr>
        <p:xfrm>
          <a:off x="813467" y="281932"/>
          <a:ext cx="9091641" cy="496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9CE58241-6D68-4082-A6A0-84227C95F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35870"/>
              </p:ext>
            </p:extLst>
          </p:nvPr>
        </p:nvGraphicFramePr>
        <p:xfrm>
          <a:off x="3319487" y="2046798"/>
          <a:ext cx="5214914" cy="4443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4979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1CDB1F4-B084-9E4E-AA20-D66F6E7C8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3"/>
            <a:ext cx="12192000" cy="6858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0772156-FCE1-A44C-9FC9-0E346942401F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35" y="731523"/>
            <a:ext cx="8903057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COMPOSICIÓN DE LAS EXPORTACIONES DE LA REGIÓN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PRINCIPALES destinos con acuerdo comercial, año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928124" y="944401"/>
            <a:ext cx="237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latin typeface="Calibri" panose="020F0502020204030204" pitchFamily="34" charset="0"/>
                <a:cs typeface="Calibri" panose="020F0502020204030204" pitchFamily="34" charset="0"/>
              </a:rPr>
              <a:t>En Millones de Dólares FOB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8326142" y="6569149"/>
            <a:ext cx="36206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C703F6-E0D6-4DE6-84EC-93ED98171175}"/>
              </a:ext>
            </a:extLst>
          </p:cNvPr>
          <p:cNvSpPr txBox="1"/>
          <p:nvPr/>
        </p:nvSpPr>
        <p:spPr>
          <a:xfrm>
            <a:off x="6270297" y="3322673"/>
            <a:ext cx="293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exportaciones de </a:t>
            </a:r>
          </a:p>
          <a:p>
            <a:pPr algn="r"/>
            <a:r>
              <a:rPr lang="es-ES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Celulosa</a:t>
            </a:r>
            <a:r>
              <a:rPr lang="es-ES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s-ES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corresponden al 70</a:t>
            </a:r>
            <a:r>
              <a:rPr lang="es-ES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s-ES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s-ES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los envíos regionales</a:t>
            </a:r>
          </a:p>
          <a:p>
            <a:endParaRPr lang="es-CL" dirty="0">
              <a:solidFill>
                <a:srgbClr val="0165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D37549B5-2E98-C847-B2EC-C5A8B275121B}"/>
              </a:ext>
            </a:extLst>
          </p:cNvPr>
          <p:cNvSpPr/>
          <p:nvPr/>
        </p:nvSpPr>
        <p:spPr>
          <a:xfrm>
            <a:off x="6420121" y="3199223"/>
            <a:ext cx="2933700" cy="1600778"/>
          </a:xfrm>
          <a:prstGeom prst="roundRect">
            <a:avLst>
              <a:gd name="adj" fmla="val 7093"/>
            </a:avLst>
          </a:prstGeom>
          <a:noFill/>
          <a:ln>
            <a:solidFill>
              <a:srgbClr val="5A8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7CC1290-21DC-491C-9579-BDCBBE764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2752"/>
              </p:ext>
            </p:extLst>
          </p:nvPr>
        </p:nvGraphicFramePr>
        <p:xfrm>
          <a:off x="665804" y="1589134"/>
          <a:ext cx="10115326" cy="504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555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B618F71-A1D5-8541-A145-B9E40F4A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F642F69-C455-CD45-9D12-A155F8FB169B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4" y="571066"/>
            <a:ext cx="11375468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COMPOSICIÓN DE LAS EXPORTACIONES DE LA REGIÓN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PRINCIPALES destinos con acuerdo comercial (excl. CELULOSA), año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250584" y="1180868"/>
            <a:ext cx="237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latin typeface="Calibri" panose="020F0502020204030204" pitchFamily="34" charset="0"/>
                <a:cs typeface="Calibri" panose="020F0502020204030204" pitchFamily="34" charset="0"/>
              </a:rPr>
              <a:t>En Millones de Dólares FOB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8289411" y="6553898"/>
            <a:ext cx="36055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AE8B056-061C-4EC8-AC53-92B61979B97A}"/>
              </a:ext>
            </a:extLst>
          </p:cNvPr>
          <p:cNvSpPr txBox="1"/>
          <p:nvPr/>
        </p:nvSpPr>
        <p:spPr>
          <a:xfrm>
            <a:off x="9001144" y="1784112"/>
            <a:ext cx="21820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2400" b="1" dirty="0">
                <a:solidFill>
                  <a:srgbClr val="01658F"/>
                </a:solidFill>
                <a:latin typeface="Arial Narrow" panose="020B0606020202030204" pitchFamily="34" charset="0"/>
              </a:rPr>
              <a:t>US$231 Millones</a:t>
            </a:r>
          </a:p>
          <a:p>
            <a:pPr algn="r"/>
            <a:r>
              <a:rPr lang="es-CL" sz="1600" dirty="0">
                <a:solidFill>
                  <a:srgbClr val="01658F"/>
                </a:solidFill>
                <a:latin typeface="Arial Narrow" panose="020B0606020202030204" pitchFamily="34" charset="0"/>
              </a:rPr>
              <a:t>Exportaciones sin celulosa</a:t>
            </a: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6262B21-4D76-41D7-97AF-E29C5D8AD04B}"/>
              </a:ext>
            </a:extLst>
          </p:cNvPr>
          <p:cNvSpPr txBox="1"/>
          <p:nvPr/>
        </p:nvSpPr>
        <p:spPr>
          <a:xfrm>
            <a:off x="7541870" y="2799663"/>
            <a:ext cx="3813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>
                <a:solidFill>
                  <a:srgbClr val="01658F"/>
                </a:solidFill>
                <a:latin typeface="Arial Narrow" panose="020B0606020202030204" pitchFamily="34" charset="0"/>
              </a:rPr>
              <a:t>Al excluir la celulosa, </a:t>
            </a:r>
          </a:p>
          <a:p>
            <a:pPr algn="r"/>
            <a:r>
              <a:rPr lang="es-CL" sz="2000" dirty="0">
                <a:solidFill>
                  <a:srgbClr val="01658F"/>
                </a:solidFill>
                <a:latin typeface="Arial Narrow" panose="020B0606020202030204" pitchFamily="34" charset="0"/>
              </a:rPr>
              <a:t>las exportaciones regionales </a:t>
            </a:r>
          </a:p>
          <a:p>
            <a:pPr algn="r"/>
            <a:r>
              <a:rPr lang="es-CL" sz="2000" dirty="0">
                <a:solidFill>
                  <a:srgbClr val="01658F"/>
                </a:solidFill>
                <a:latin typeface="Arial Narrow" panose="020B0606020202030204" pitchFamily="34" charset="0"/>
              </a:rPr>
              <a:t>hacia países con </a:t>
            </a:r>
            <a:r>
              <a:rPr lang="es-CL" sz="2000" b="1" dirty="0">
                <a:solidFill>
                  <a:srgbClr val="01658F"/>
                </a:solidFill>
                <a:latin typeface="Arial Narrow" panose="020B0606020202030204" pitchFamily="34" charset="0"/>
              </a:rPr>
              <a:t>Acuerdo Comercial </a:t>
            </a:r>
          </a:p>
          <a:p>
            <a:pPr algn="r"/>
            <a:r>
              <a:rPr lang="es-CL" sz="2000" dirty="0">
                <a:solidFill>
                  <a:srgbClr val="01658F"/>
                </a:solidFill>
                <a:latin typeface="Arial Narrow" panose="020B0606020202030204" pitchFamily="34" charset="0"/>
              </a:rPr>
              <a:t>representan el </a:t>
            </a:r>
            <a:r>
              <a:rPr lang="es-CL" sz="2000" b="1" dirty="0">
                <a:solidFill>
                  <a:srgbClr val="01658F"/>
                </a:solidFill>
                <a:latin typeface="Arial Narrow" panose="020B0606020202030204" pitchFamily="34" charset="0"/>
              </a:rPr>
              <a:t>92%</a:t>
            </a:r>
            <a:r>
              <a:rPr lang="es-CL" sz="2000" dirty="0">
                <a:solidFill>
                  <a:srgbClr val="01658F"/>
                </a:solidFill>
                <a:latin typeface="Arial Narrow" panose="020B0606020202030204" pitchFamily="34" charset="0"/>
              </a:rPr>
              <a:t> del total.</a:t>
            </a: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  <a:p>
            <a:pPr algn="r"/>
            <a:endParaRPr lang="es-CL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432BAC0-69B5-43B7-A575-8C0D1080D6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149800"/>
              </p:ext>
            </p:extLst>
          </p:nvPr>
        </p:nvGraphicFramePr>
        <p:xfrm>
          <a:off x="965374" y="1468765"/>
          <a:ext cx="7686369" cy="491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24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A3EB501-DAC9-394E-9DE8-5F4D3E650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825CCDA-77C9-7147-8A95-1909B7631F67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34" y="661279"/>
            <a:ext cx="8662833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COMPOSICIÓN DE LAS EXPORTACIONES DE LA REGIÓN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PRINCIPALES PRODUCTOS (excl. CELULOSA), año 2019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839714" y="1207376"/>
            <a:ext cx="237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latin typeface="Calibri" panose="020F0502020204030204" pitchFamily="34" charset="0"/>
                <a:cs typeface="Calibri" panose="020F0502020204030204" pitchFamily="34" charset="0"/>
              </a:rPr>
              <a:t>En Millones de Dólares FOB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8336296" y="6537190"/>
            <a:ext cx="36283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627DA01-BB13-410F-A972-3E08D07F5C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734853"/>
              </p:ext>
            </p:extLst>
          </p:nvPr>
        </p:nvGraphicFramePr>
        <p:xfrm>
          <a:off x="660915" y="1645344"/>
          <a:ext cx="10870170" cy="4965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8C01B576-0257-4902-AD6A-5505AAF17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681818"/>
              </p:ext>
            </p:extLst>
          </p:nvPr>
        </p:nvGraphicFramePr>
        <p:xfrm>
          <a:off x="451312" y="1367224"/>
          <a:ext cx="10870169" cy="4965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0202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5363BBEF-2CE2-6B4E-AA17-981CDF7D6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AD59D83-5F37-BF49-86D8-574F3B6CE9BA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84124" y="1757541"/>
            <a:ext cx="218810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US$ 2,5 MM</a:t>
            </a:r>
          </a:p>
          <a:p>
            <a:pPr algn="ctr"/>
            <a:endParaRPr lang="es-CL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CL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15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Arándanos azules</a:t>
            </a:r>
          </a:p>
          <a:p>
            <a:pPr algn="ctr"/>
            <a:r>
              <a:rPr lang="es-CL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Frescos</a:t>
            </a: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17" y="707661"/>
            <a:ext cx="8182738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  <a:cs typeface="Calibri" panose="020F0502020204030204" pitchFamily="34" charset="0"/>
              </a:rPr>
              <a:t>COMPOSICIÓN DE LAS EXPORTACIONES DE LA REGIÓN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  <a:cs typeface="Calibri" panose="020F0502020204030204" pitchFamily="34" charset="0"/>
              </a:rPr>
              <a:t>Exportaciones de PRODUCTOS ORGÁNICOS, año 2019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8321871" y="6578972"/>
            <a:ext cx="36903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Departamento de Información Comercial, Dirección de Estudios, SUBREI.</a:t>
            </a:r>
            <a:endParaRPr lang="es-CL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422F81F-DE81-4B49-91CE-BCE17E06A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38986" r="40551" b="34348"/>
          <a:stretch/>
        </p:blipFill>
        <p:spPr>
          <a:xfrm>
            <a:off x="977259" y="2290215"/>
            <a:ext cx="1385403" cy="7825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23B8B5-EB3A-4A31-BF92-68FCE949801A}"/>
              </a:ext>
            </a:extLst>
          </p:cNvPr>
          <p:cNvSpPr txBox="1"/>
          <p:nvPr/>
        </p:nvSpPr>
        <p:spPr>
          <a:xfrm>
            <a:off x="3058933" y="1747435"/>
            <a:ext cx="19638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US$ 2,5 MM</a:t>
            </a: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Aceite de Rosa Mosqueta</a:t>
            </a:r>
            <a:endParaRPr lang="es-CL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B4DD045-26C2-4521-9390-0270D474A9FF}"/>
              </a:ext>
            </a:extLst>
          </p:cNvPr>
          <p:cNvSpPr txBox="1"/>
          <p:nvPr/>
        </p:nvSpPr>
        <p:spPr>
          <a:xfrm>
            <a:off x="5257797" y="1757541"/>
            <a:ext cx="18709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US$ 808 Mil</a:t>
            </a: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Cascarilla de Mosqueta</a:t>
            </a:r>
            <a:endParaRPr lang="es-CL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6D8B8E-3047-41CA-8639-338988B5CC70}"/>
              </a:ext>
            </a:extLst>
          </p:cNvPr>
          <p:cNvSpPr txBox="1"/>
          <p:nvPr/>
        </p:nvSpPr>
        <p:spPr>
          <a:xfrm>
            <a:off x="2811151" y="3875068"/>
            <a:ext cx="213307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US$ 681 Mil</a:t>
            </a: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Pepa y pepa vana de Mosqueta</a:t>
            </a:r>
            <a:endParaRPr lang="es-CL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E6FB245-5C98-42FA-85C0-CAC9A7097173}"/>
              </a:ext>
            </a:extLst>
          </p:cNvPr>
          <p:cNvSpPr txBox="1"/>
          <p:nvPr/>
        </p:nvSpPr>
        <p:spPr>
          <a:xfrm>
            <a:off x="5240839" y="3875068"/>
            <a:ext cx="18709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US$ 600 Mil</a:t>
            </a: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Manzanas Royal Gala Frescas</a:t>
            </a:r>
            <a:endParaRPr lang="es-CL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A3CBF37-37A8-4E84-BCFA-7F99915FE21A}"/>
              </a:ext>
            </a:extLst>
          </p:cNvPr>
          <p:cNvSpPr txBox="1"/>
          <p:nvPr/>
        </p:nvSpPr>
        <p:spPr>
          <a:xfrm>
            <a:off x="713034" y="3875068"/>
            <a:ext cx="20020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US$ 708 Mil</a:t>
            </a: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endParaRPr lang="es-CL" sz="2400" dirty="0">
              <a:latin typeface="Arial Narrow" panose="020B0606020202030204" pitchFamily="34" charset="0"/>
            </a:endParaRPr>
          </a:p>
          <a:p>
            <a:pPr algn="ctr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Frambuesas congeladas</a:t>
            </a:r>
            <a:endParaRPr lang="es-CL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Rectángulo redondeado 23">
            <a:extLst>
              <a:ext uri="{FF2B5EF4-FFF2-40B4-BE49-F238E27FC236}">
                <a16:creationId xmlns:a16="http://schemas.microsoft.com/office/drawing/2014/main" id="{C2271CAE-9C92-4E08-831A-AC04117F3E0A}"/>
              </a:ext>
            </a:extLst>
          </p:cNvPr>
          <p:cNvSpPr/>
          <p:nvPr/>
        </p:nvSpPr>
        <p:spPr>
          <a:xfrm>
            <a:off x="7408393" y="1831695"/>
            <a:ext cx="4169823" cy="2178221"/>
          </a:xfrm>
          <a:prstGeom prst="roundRect">
            <a:avLst/>
          </a:prstGeom>
          <a:solidFill>
            <a:srgbClr val="007D7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bg1"/>
                </a:solidFill>
              </a:rPr>
              <a:t>Acuerdo sobre Comercio de </a:t>
            </a:r>
          </a:p>
          <a:p>
            <a:pPr algn="ctr"/>
            <a:r>
              <a:rPr lang="es-CL" b="1" dirty="0">
                <a:solidFill>
                  <a:schemeClr val="bg1"/>
                </a:solidFill>
              </a:rPr>
              <a:t>Productos Orgánicos Chile – UE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Acuerdo de Reconocimiento Mutuo </a:t>
            </a:r>
            <a:r>
              <a:rPr lang="es-ES" dirty="0">
                <a:solidFill>
                  <a:schemeClr val="bg1"/>
                </a:solidFill>
              </a:rPr>
              <a:t>de los sistemas de certificación de productos 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orgánicos agrícolas con </a:t>
            </a:r>
            <a:r>
              <a:rPr lang="es-ES" b="1" dirty="0">
                <a:solidFill>
                  <a:schemeClr val="bg1"/>
                </a:solidFill>
              </a:rPr>
              <a:t>BRASIL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6601892-CB1E-41DD-86C1-78C6DB049754}"/>
              </a:ext>
            </a:extLst>
          </p:cNvPr>
          <p:cNvSpPr/>
          <p:nvPr/>
        </p:nvSpPr>
        <p:spPr>
          <a:xfrm>
            <a:off x="5273871" y="471803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CL" dirty="0">
                <a:latin typeface="Arial Narrow" panose="020B0606020202030204" pitchFamily="34" charset="0"/>
              </a:rPr>
              <a:t>Total Exportado por Ñuble</a:t>
            </a:r>
          </a:p>
          <a:p>
            <a:pPr algn="r"/>
            <a:r>
              <a:rPr lang="es-CL" sz="2000" b="1" dirty="0">
                <a:solidFill>
                  <a:srgbClr val="00586E"/>
                </a:solidFill>
                <a:latin typeface="Arial Narrow" panose="020B0606020202030204" pitchFamily="34" charset="0"/>
              </a:rPr>
              <a:t>US$ 9,8 Millones</a:t>
            </a:r>
            <a:endParaRPr lang="es-CL" dirty="0"/>
          </a:p>
        </p:txBody>
      </p:sp>
      <p:pic>
        <p:nvPicPr>
          <p:cNvPr id="20" name="Imagen 19" descr="Imagen que contiene comida, tabla, alimentos, fruta&#10;&#10;Descripción generada automáticamente">
            <a:extLst>
              <a:ext uri="{FF2B5EF4-FFF2-40B4-BE49-F238E27FC236}">
                <a16:creationId xmlns:a16="http://schemas.microsoft.com/office/drawing/2014/main" id="{F9BEAE94-9538-4EDF-9E51-6A211808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44" y="2150394"/>
            <a:ext cx="922411" cy="922411"/>
          </a:xfrm>
          <a:prstGeom prst="rect">
            <a:avLst/>
          </a:prstGeom>
        </p:spPr>
      </p:pic>
      <p:pic>
        <p:nvPicPr>
          <p:cNvPr id="25" name="Imagen 24" descr="Un grupo de naranjas&#10;&#10;Descripción generada automáticamente">
            <a:extLst>
              <a:ext uri="{FF2B5EF4-FFF2-40B4-BE49-F238E27FC236}">
                <a16:creationId xmlns:a16="http://schemas.microsoft.com/office/drawing/2014/main" id="{AEB42081-8DF4-454E-8B59-4621E20EB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47" y="2204066"/>
            <a:ext cx="1283919" cy="859483"/>
          </a:xfrm>
          <a:prstGeom prst="rect">
            <a:avLst/>
          </a:prstGeom>
        </p:spPr>
      </p:pic>
      <p:pic>
        <p:nvPicPr>
          <p:cNvPr id="30" name="Imagen 29" descr="Imagen que contiene baya, fruta, rosquilla, cerca&#10;&#10;Descripción generada automáticamente">
            <a:extLst>
              <a:ext uri="{FF2B5EF4-FFF2-40B4-BE49-F238E27FC236}">
                <a16:creationId xmlns:a16="http://schemas.microsoft.com/office/drawing/2014/main" id="{97FB8A48-E229-42C1-ABF9-3ADA24A00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35" y="4367050"/>
            <a:ext cx="1247878" cy="831918"/>
          </a:xfrm>
          <a:prstGeom prst="rect">
            <a:avLst/>
          </a:prstGeom>
        </p:spPr>
      </p:pic>
      <p:pic>
        <p:nvPicPr>
          <p:cNvPr id="35" name="Imagen 34" descr="Imagen que contiene fruta, kiwi&#10;&#10;Descripción generada automáticamente">
            <a:extLst>
              <a:ext uri="{FF2B5EF4-FFF2-40B4-BE49-F238E27FC236}">
                <a16:creationId xmlns:a16="http://schemas.microsoft.com/office/drawing/2014/main" id="{88807103-F2DE-4845-93F5-D21EDCA98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27" y="4367050"/>
            <a:ext cx="1478797" cy="887278"/>
          </a:xfrm>
          <a:prstGeom prst="rect">
            <a:avLst/>
          </a:prstGeom>
        </p:spPr>
      </p:pic>
      <p:pic>
        <p:nvPicPr>
          <p:cNvPr id="36" name="Imagen 35" descr="Manzana de color rojo&#10;&#10;Descripción generada automáticamente">
            <a:extLst>
              <a:ext uri="{FF2B5EF4-FFF2-40B4-BE49-F238E27FC236}">
                <a16:creationId xmlns:a16="http://schemas.microsoft.com/office/drawing/2014/main" id="{E4B28FFD-E6A4-4CFB-9F6C-28EFF77F8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73" y="4248519"/>
            <a:ext cx="1114451" cy="9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9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D2386E1-040E-3443-A86E-922600A5F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E6C4F90-61DD-B841-994D-935B71439B04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5F97C38E-E064-4273-865A-F7C6DCFF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00" y="600034"/>
            <a:ext cx="5851312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EXPORTACIONES DE LA REGIÓN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Por tamaño de empresa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8CD6CB-DD75-492B-A40F-10B61449833B}"/>
              </a:ext>
            </a:extLst>
          </p:cNvPr>
          <p:cNvSpPr/>
          <p:nvPr/>
        </p:nvSpPr>
        <p:spPr>
          <a:xfrm>
            <a:off x="4194313" y="6548585"/>
            <a:ext cx="7920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 con datos del Servicios Impuestos Internos (año tributario 2018) (cifras sujetas a corrección de valor)</a:t>
            </a:r>
            <a:endParaRPr lang="es-CL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19779" y="1616442"/>
            <a:ext cx="349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r">
              <a:defRPr sz="14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es-CL" b="1" dirty="0"/>
              <a:t>Número de Empresas Exportadoras </a:t>
            </a:r>
          </a:p>
          <a:p>
            <a:pPr algn="l"/>
            <a:r>
              <a:rPr lang="es-CL" b="1" dirty="0"/>
              <a:t>Por Tamaño, Año 2019</a:t>
            </a:r>
          </a:p>
        </p:txBody>
      </p:sp>
      <p:sp>
        <p:nvSpPr>
          <p:cNvPr id="19" name="Cheurón 18"/>
          <p:cNvSpPr/>
          <p:nvPr/>
        </p:nvSpPr>
        <p:spPr>
          <a:xfrm rot="10800000">
            <a:off x="4663223" y="3127554"/>
            <a:ext cx="2693505" cy="1838737"/>
          </a:xfrm>
          <a:prstGeom prst="chevron">
            <a:avLst>
              <a:gd name="adj" fmla="val 14459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855889" y="1608058"/>
            <a:ext cx="349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Monto Exportado en Dólares FOB</a:t>
            </a:r>
          </a:p>
          <a:p>
            <a:pPr algn="r"/>
            <a:r>
              <a:rPr lang="es-CL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Tamaño, Año 2019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2DE54862-5621-499F-AF43-E4ADFDE842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607283"/>
              </p:ext>
            </p:extLst>
          </p:nvPr>
        </p:nvGraphicFramePr>
        <p:xfrm>
          <a:off x="7030470" y="2221696"/>
          <a:ext cx="4981101" cy="365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346F82BF-0581-4575-8C37-35AD3B7DF9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916007"/>
              </p:ext>
            </p:extLst>
          </p:nvPr>
        </p:nvGraphicFramePr>
        <p:xfrm>
          <a:off x="405117" y="2117464"/>
          <a:ext cx="5043137" cy="364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0E161644-C9AC-49E5-AFA8-8BF4E2B2DFFC}"/>
              </a:ext>
            </a:extLst>
          </p:cNvPr>
          <p:cNvSpPr txBox="1"/>
          <p:nvPr/>
        </p:nvSpPr>
        <p:spPr>
          <a:xfrm>
            <a:off x="2167944" y="3501066"/>
            <a:ext cx="151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 Narrow" panose="020B0606020202030204" pitchFamily="34" charset="0"/>
              </a:rPr>
              <a:t>Ñuble</a:t>
            </a:r>
          </a:p>
          <a:p>
            <a:pPr algn="ctr"/>
            <a:r>
              <a:rPr lang="es-CL" sz="1600" b="1" dirty="0">
                <a:latin typeface="Arial Narrow" panose="020B0606020202030204" pitchFamily="34" charset="0"/>
              </a:rPr>
              <a:t>111</a:t>
            </a:r>
          </a:p>
          <a:p>
            <a:pPr algn="ctr"/>
            <a:r>
              <a:rPr lang="es-CL" sz="1600" b="1" dirty="0">
                <a:latin typeface="Arial Narrow" panose="020B0606020202030204" pitchFamily="34" charset="0"/>
              </a:rPr>
              <a:t>Exportadoras</a:t>
            </a: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3E1BC206-1B1C-4F0C-8FA1-28775D7F5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431582"/>
              </p:ext>
            </p:extLst>
          </p:nvPr>
        </p:nvGraphicFramePr>
        <p:xfrm>
          <a:off x="7227905" y="2168008"/>
          <a:ext cx="4098411" cy="349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B9BD8BEC-A05A-407E-B0E1-AEDE334C0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12552"/>
              </p:ext>
            </p:extLst>
          </p:nvPr>
        </p:nvGraphicFramePr>
        <p:xfrm>
          <a:off x="412481" y="2117464"/>
          <a:ext cx="5043137" cy="364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5031C2BB-B54A-4D66-B4F1-31F8853B4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8915700"/>
              </p:ext>
            </p:extLst>
          </p:nvPr>
        </p:nvGraphicFramePr>
        <p:xfrm>
          <a:off x="6609552" y="1878052"/>
          <a:ext cx="5567720" cy="367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623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5DD7CB4C-423F-DE45-8840-33C5DD0D0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08A941C-39AD-3A4D-8899-6977AF4D55E1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1">
            <a:extLst>
              <a:ext uri="{FF2B5EF4-FFF2-40B4-BE49-F238E27FC236}">
                <a16:creationId xmlns:a16="http://schemas.microsoft.com/office/drawing/2014/main" id="{5BAFD9D8-8424-46D9-B261-2A31A78B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24" y="668242"/>
            <a:ext cx="8847381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Micro, pequeñas y medianas exportadoras de ÑUBLE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Cifras 2019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CC0DC1-8CDC-45AE-A12B-166C0CB38FFA}"/>
              </a:ext>
            </a:extLst>
          </p:cNvPr>
          <p:cNvSpPr txBox="1"/>
          <p:nvPr/>
        </p:nvSpPr>
        <p:spPr>
          <a:xfrm>
            <a:off x="1124835" y="1822396"/>
            <a:ext cx="85538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263650"/>
                </a:solidFill>
              </a:rPr>
              <a:t>Las </a:t>
            </a:r>
            <a:r>
              <a:rPr lang="es-CL" sz="1400" b="1" dirty="0">
                <a:solidFill>
                  <a:srgbClr val="263650"/>
                </a:solidFill>
              </a:rPr>
              <a:t>exportaciones de </a:t>
            </a:r>
            <a:r>
              <a:rPr lang="es-CL" sz="1400" b="1" dirty="0" err="1">
                <a:solidFill>
                  <a:srgbClr val="263650"/>
                </a:solidFill>
              </a:rPr>
              <a:t>MiPYMEs</a:t>
            </a:r>
            <a:r>
              <a:rPr lang="es-CL" sz="1400" b="1" dirty="0">
                <a:solidFill>
                  <a:srgbClr val="263650"/>
                </a:solidFill>
              </a:rPr>
              <a:t> </a:t>
            </a:r>
            <a:r>
              <a:rPr lang="es-CL" sz="1400" dirty="0">
                <a:solidFill>
                  <a:srgbClr val="263650"/>
                </a:solidFill>
              </a:rPr>
              <a:t>de Ñuble, en el 2019, alcanzaron los US$ 17,9 millones.</a:t>
            </a: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rgbClr val="263650"/>
              </a:solidFill>
            </a:endParaRP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</a:rPr>
              <a:t>Se registraron  44 </a:t>
            </a:r>
            <a:r>
              <a:rPr lang="es-CL" sz="1400" b="1" dirty="0" err="1">
                <a:solidFill>
                  <a:srgbClr val="263650"/>
                </a:solidFill>
              </a:rPr>
              <a:t>MiPYMEs</a:t>
            </a:r>
            <a:r>
              <a:rPr lang="es-CL" sz="1400" b="1" dirty="0">
                <a:solidFill>
                  <a:srgbClr val="263650"/>
                </a:solidFill>
              </a:rPr>
              <a:t> exportadoras de la región. </a:t>
            </a: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endParaRPr lang="es-CL" sz="1400" b="1" dirty="0">
              <a:solidFill>
                <a:srgbClr val="263650"/>
              </a:solidFill>
            </a:endParaRP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</a:rPr>
              <a:t>Estas empresas enviaron al exterior 53 tipos de productos, los que llegaron a 37 mercados de destino.  </a:t>
            </a: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rgbClr val="263650"/>
              </a:solidFill>
            </a:endParaRP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263650"/>
                </a:solidFill>
              </a:rPr>
              <a:t>Exportan principalmente </a:t>
            </a:r>
            <a:r>
              <a:rPr lang="es-CL" sz="1400" b="1" dirty="0">
                <a:solidFill>
                  <a:srgbClr val="263650"/>
                </a:solidFill>
              </a:rPr>
              <a:t>productos Agropecuarios </a:t>
            </a:r>
            <a:r>
              <a:rPr lang="es-CL" sz="1400" dirty="0">
                <a:solidFill>
                  <a:srgbClr val="263650"/>
                </a:solidFill>
              </a:rPr>
              <a:t>(74% del total), a destinos ubicados en su mayoría en </a:t>
            </a:r>
            <a:r>
              <a:rPr lang="es-CL" sz="1400" b="1" dirty="0">
                <a:solidFill>
                  <a:srgbClr val="263650"/>
                </a:solidFill>
              </a:rPr>
              <a:t>América del Norte (43%), América Latina (27%) y Europa (26%).</a:t>
            </a: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rgbClr val="263650"/>
              </a:solidFill>
            </a:endParaRPr>
          </a:p>
          <a:p>
            <a:pPr marL="285750" lvl="0" indent="-285750" algn="just">
              <a:buClr>
                <a:srgbClr val="F68360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solidFill>
                  <a:srgbClr val="263650"/>
                </a:solidFill>
              </a:rPr>
              <a:t>Entre los productos con más ventas al exterior destacan: </a:t>
            </a:r>
            <a:r>
              <a:rPr lang="es-ES" sz="1400" b="1" dirty="0">
                <a:solidFill>
                  <a:srgbClr val="263650"/>
                </a:solidFill>
              </a:rPr>
              <a:t>arándanos frescos, harinas y almidones (principalmente copos de avena), frutillas congeladas, nueces, aguardientes de vino, bulbos de </a:t>
            </a:r>
            <a:r>
              <a:rPr lang="es-ES" sz="1400" b="1" dirty="0" err="1">
                <a:solidFill>
                  <a:srgbClr val="263650"/>
                </a:solidFill>
              </a:rPr>
              <a:t>lilium</a:t>
            </a:r>
            <a:r>
              <a:rPr lang="es-ES" sz="1400" b="1" dirty="0">
                <a:solidFill>
                  <a:srgbClr val="263650"/>
                </a:solidFill>
              </a:rPr>
              <a:t>.</a:t>
            </a:r>
            <a:endParaRPr lang="es-CL" sz="1400" b="1" dirty="0">
              <a:solidFill>
                <a:srgbClr val="263650"/>
              </a:solidFill>
            </a:endParaRPr>
          </a:p>
          <a:p>
            <a:pPr marL="285750" lvl="0" indent="-285750" algn="just">
              <a:buClr>
                <a:srgbClr val="F68360"/>
              </a:buClr>
              <a:buFont typeface="Arial" panose="020B0604020202020204" pitchFamily="34" charset="0"/>
              <a:buChar char="•"/>
              <a:defRPr/>
            </a:pPr>
            <a:endParaRPr lang="es-CL" sz="1400" dirty="0">
              <a:solidFill>
                <a:srgbClr val="263650"/>
              </a:solidFill>
            </a:endParaRP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263650"/>
                </a:solidFill>
              </a:rPr>
              <a:t>Dentro de los principales países de destino se encuentran: </a:t>
            </a:r>
            <a:r>
              <a:rPr lang="es-ES" sz="1400" b="1" dirty="0">
                <a:solidFill>
                  <a:srgbClr val="263650"/>
                </a:solidFill>
              </a:rPr>
              <a:t>Estados Unidos, Colombia, Turquía, Holanda, Rep. Dominicana y Rep. Checa (agrupando el 82% de los montos enviados)</a:t>
            </a:r>
          </a:p>
          <a:p>
            <a:pPr marL="285750" indent="-285750" algn="just">
              <a:buClr>
                <a:srgbClr val="F68360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rgbClr val="26365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B79BEFD-8658-45A8-8F10-B34323B51D82}"/>
              </a:ext>
            </a:extLst>
          </p:cNvPr>
          <p:cNvSpPr/>
          <p:nvPr/>
        </p:nvSpPr>
        <p:spPr>
          <a:xfrm>
            <a:off x="3975048" y="6540840"/>
            <a:ext cx="7920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rgbClr val="2636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 con datos del Servicio Nacional de Aduanas y SII (año tributario 2018)  (cifras sujetas a corrección de valor)</a:t>
            </a:r>
            <a:endParaRPr lang="es-CL" sz="800" dirty="0">
              <a:solidFill>
                <a:srgbClr val="263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40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E661800-6A04-D84A-8009-66732EB5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C6DD1BF-A8C1-3446-993C-5B828B8EB4C8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C2DF5DF-1C02-463D-9928-044635309863}"/>
              </a:ext>
            </a:extLst>
          </p:cNvPr>
          <p:cNvSpPr/>
          <p:nvPr/>
        </p:nvSpPr>
        <p:spPr>
          <a:xfrm>
            <a:off x="888449" y="624096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>
              <a:solidFill>
                <a:schemeClr val="bg1"/>
              </a:solidFill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DC1EBE39-5F80-419F-A1D0-DE978F6B2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449" y="658698"/>
            <a:ext cx="7880169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IMPORTANCIA DE LOS TRATADOS DE LIBRE COMERCIO 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EN LAS EXPORTACIONES REGIONALES de CASTAÑAS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5FA3691-D4D1-49CB-A294-1A559C151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79152"/>
              </p:ext>
            </p:extLst>
          </p:nvPr>
        </p:nvGraphicFramePr>
        <p:xfrm>
          <a:off x="1616582" y="1926011"/>
          <a:ext cx="8543566" cy="3005978"/>
        </p:xfrm>
        <a:graphic>
          <a:graphicData uri="http://schemas.openxmlformats.org/drawingml/2006/table">
            <a:tbl>
              <a:tblPr/>
              <a:tblGrid>
                <a:gridCol w="2533650">
                  <a:extLst>
                    <a:ext uri="{9D8B030D-6E8A-4147-A177-3AD203B41FA5}">
                      <a16:colId xmlns:a16="http://schemas.microsoft.com/office/drawing/2014/main" val="2637690302"/>
                    </a:ext>
                  </a:extLst>
                </a:gridCol>
                <a:gridCol w="3485640">
                  <a:extLst>
                    <a:ext uri="{9D8B030D-6E8A-4147-A177-3AD203B41FA5}">
                      <a16:colId xmlns:a16="http://schemas.microsoft.com/office/drawing/2014/main" val="1571093931"/>
                    </a:ext>
                  </a:extLst>
                </a:gridCol>
                <a:gridCol w="2524276">
                  <a:extLst>
                    <a:ext uri="{9D8B030D-6E8A-4147-A177-3AD203B41FA5}">
                      <a16:colId xmlns:a16="http://schemas.microsoft.com/office/drawing/2014/main" val="2450358561"/>
                    </a:ext>
                  </a:extLst>
                </a:gridCol>
              </a:tblGrid>
              <a:tr h="12724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País/Bloque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Arancel </a:t>
                      </a:r>
                      <a:br>
                        <a:rPr lang="es-CL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General </a:t>
                      </a:r>
                    </a:p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(NMF)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Arancel Preferencial </a:t>
                      </a:r>
                      <a:br>
                        <a:rPr lang="es-CL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CL" sz="18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para Chile 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555789"/>
                  </a:ext>
                </a:extLst>
              </a:tr>
              <a:tr h="47087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088926"/>
                  </a:ext>
                </a:extLst>
              </a:tr>
              <a:tr h="42088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567489"/>
                  </a:ext>
                </a:extLst>
              </a:tr>
              <a:tr h="42088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Argentina 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184305"/>
                  </a:ext>
                </a:extLst>
              </a:tr>
              <a:tr h="42088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Paraguay 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52" marR="8152" marT="8152" marB="0" anchor="ctr">
                    <a:lnL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67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47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EF40B00-7BA4-0E4D-AE7C-EF927C392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07"/>
            <a:ext cx="12192000" cy="685800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D80E99D2-EFF1-7340-9A79-776152CE302A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DONDE ESTAMOS</a:t>
            </a:r>
            <a:endParaRPr lang="es-CL" sz="800" dirty="0">
              <a:solidFill>
                <a:srgbClr val="2636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121D20-B1A8-44B1-BFF1-11B6C007D596}"/>
              </a:ext>
            </a:extLst>
          </p:cNvPr>
          <p:cNvSpPr txBox="1"/>
          <p:nvPr/>
        </p:nvSpPr>
        <p:spPr>
          <a:xfrm>
            <a:off x="5509362" y="1532572"/>
            <a:ext cx="161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263650"/>
                </a:solidFill>
              </a:rPr>
              <a:t>Sin CEPA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5B6717-A61D-405B-9EA0-F644FB237A3A}"/>
              </a:ext>
            </a:extLst>
          </p:cNvPr>
          <p:cNvSpPr txBox="1"/>
          <p:nvPr/>
        </p:nvSpPr>
        <p:spPr>
          <a:xfrm>
            <a:off x="8531261" y="1464450"/>
            <a:ext cx="178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263650"/>
                </a:solidFill>
              </a:rPr>
              <a:t>Con CEPA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79803D8-3E6E-45C4-AC75-913738C7DA60}"/>
              </a:ext>
            </a:extLst>
          </p:cNvPr>
          <p:cNvCxnSpPr/>
          <p:nvPr/>
        </p:nvCxnSpPr>
        <p:spPr>
          <a:xfrm flipV="1">
            <a:off x="942960" y="2919945"/>
            <a:ext cx="10162451" cy="606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FA9A447E-23BD-40FE-9D8B-1C14ABF16EB4}"/>
              </a:ext>
            </a:extLst>
          </p:cNvPr>
          <p:cNvCxnSpPr/>
          <p:nvPr/>
        </p:nvCxnSpPr>
        <p:spPr>
          <a:xfrm>
            <a:off x="942960" y="3963751"/>
            <a:ext cx="10148872" cy="422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93C0D140-EE8B-48C4-A172-0EC8A54F5EAD}"/>
              </a:ext>
            </a:extLst>
          </p:cNvPr>
          <p:cNvCxnSpPr/>
          <p:nvPr/>
        </p:nvCxnSpPr>
        <p:spPr>
          <a:xfrm flipV="1">
            <a:off x="942960" y="4994027"/>
            <a:ext cx="10142788" cy="654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1">
            <a:extLst>
              <a:ext uri="{FF2B5EF4-FFF2-40B4-BE49-F238E27FC236}">
                <a16:creationId xmlns:a16="http://schemas.microsoft.com/office/drawing/2014/main" id="{A0B5264A-FF98-4CAE-9AC6-5A156B3D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93" y="578145"/>
            <a:ext cx="11375468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IMPORTANCIA DE LOS TRATADOS DE LIBRE COMERCIO 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01658F"/>
                </a:solidFill>
              </a:rPr>
              <a:t>NUEVO TLC CON INDONESIA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23AFF8D-F28D-4358-A2C6-EB30D7166BC1}"/>
              </a:ext>
            </a:extLst>
          </p:cNvPr>
          <p:cNvSpPr/>
          <p:nvPr/>
        </p:nvSpPr>
        <p:spPr>
          <a:xfrm>
            <a:off x="8341738" y="6569124"/>
            <a:ext cx="36191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Departamento de Información Comercial, Dirección de Estudios, SUBREI.</a:t>
            </a:r>
            <a:endParaRPr lang="es-CL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0E9FBC5-8E52-41AA-BEF4-4CD630547A6B}"/>
              </a:ext>
            </a:extLst>
          </p:cNvPr>
          <p:cNvSpPr txBox="1"/>
          <p:nvPr/>
        </p:nvSpPr>
        <p:spPr>
          <a:xfrm>
            <a:off x="1943485" y="2159206"/>
            <a:ext cx="266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300" dirty="0"/>
              <a:t>Castañas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AB7E68F-D308-43FB-9F4D-7D278ED388BC}"/>
              </a:ext>
            </a:extLst>
          </p:cNvPr>
          <p:cNvSpPr txBox="1"/>
          <p:nvPr/>
        </p:nvSpPr>
        <p:spPr>
          <a:xfrm>
            <a:off x="1943484" y="4217558"/>
            <a:ext cx="2883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300" dirty="0"/>
              <a:t>Arándanos frescos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9906E4D-C760-46CF-BBCF-8C181E3207E1}"/>
              </a:ext>
            </a:extLst>
          </p:cNvPr>
          <p:cNvSpPr txBox="1"/>
          <p:nvPr/>
        </p:nvSpPr>
        <p:spPr>
          <a:xfrm>
            <a:off x="1943484" y="5194631"/>
            <a:ext cx="342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300" dirty="0"/>
              <a:t>Cascarilla y aceite de Rosa Mosqueta</a:t>
            </a:r>
            <a:endParaRPr lang="es-CL" spc="3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6ED6B53-E468-4B90-B806-26AF34628BAC}"/>
              </a:ext>
            </a:extLst>
          </p:cNvPr>
          <p:cNvSpPr txBox="1"/>
          <p:nvPr/>
        </p:nvSpPr>
        <p:spPr>
          <a:xfrm>
            <a:off x="5850893" y="2121306"/>
            <a:ext cx="92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5%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04B2548-20F0-44E6-B1FF-822E4D959BFE}"/>
              </a:ext>
            </a:extLst>
          </p:cNvPr>
          <p:cNvSpPr txBox="1"/>
          <p:nvPr/>
        </p:nvSpPr>
        <p:spPr>
          <a:xfrm>
            <a:off x="8959588" y="1950989"/>
            <a:ext cx="92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0%</a:t>
            </a:r>
          </a:p>
          <a:p>
            <a:pPr algn="ctr"/>
            <a:r>
              <a:rPr lang="es-CL" sz="2000" b="1" dirty="0">
                <a:solidFill>
                  <a:srgbClr val="00586E"/>
                </a:solidFill>
              </a:rPr>
              <a:t>2020 </a:t>
            </a:r>
            <a:endParaRPr lang="es-CL" sz="1050" b="1" dirty="0">
              <a:solidFill>
                <a:srgbClr val="00586E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0EF40EF-D68E-499D-8739-1B9D3238A27E}"/>
              </a:ext>
            </a:extLst>
          </p:cNvPr>
          <p:cNvSpPr txBox="1"/>
          <p:nvPr/>
        </p:nvSpPr>
        <p:spPr>
          <a:xfrm>
            <a:off x="5850893" y="4229622"/>
            <a:ext cx="92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5%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19AADE2-F0AD-4834-8EDF-35933EFEABF6}"/>
              </a:ext>
            </a:extLst>
          </p:cNvPr>
          <p:cNvSpPr txBox="1"/>
          <p:nvPr/>
        </p:nvSpPr>
        <p:spPr>
          <a:xfrm>
            <a:off x="5850893" y="3125029"/>
            <a:ext cx="92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5%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7C5221AF-2EB4-42B8-8053-B945B4BE01B2}"/>
              </a:ext>
            </a:extLst>
          </p:cNvPr>
          <p:cNvSpPr txBox="1"/>
          <p:nvPr/>
        </p:nvSpPr>
        <p:spPr>
          <a:xfrm>
            <a:off x="5850893" y="5203645"/>
            <a:ext cx="92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5%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41ED5B2-F165-43D0-9FAA-33270E4D8E3F}"/>
              </a:ext>
            </a:extLst>
          </p:cNvPr>
          <p:cNvSpPr txBox="1"/>
          <p:nvPr/>
        </p:nvSpPr>
        <p:spPr>
          <a:xfrm>
            <a:off x="8959588" y="4229622"/>
            <a:ext cx="92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0%</a:t>
            </a:r>
          </a:p>
          <a:p>
            <a:pPr algn="ctr"/>
            <a:r>
              <a:rPr lang="es-CL" sz="2000" b="1" dirty="0">
                <a:solidFill>
                  <a:srgbClr val="00586E"/>
                </a:solidFill>
              </a:rPr>
              <a:t>2020</a:t>
            </a:r>
            <a:endParaRPr lang="es-CL" sz="1050" b="1" dirty="0">
              <a:solidFill>
                <a:srgbClr val="00586E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DA09FD5-E75E-4932-AE7D-12B4CD166DDE}"/>
              </a:ext>
            </a:extLst>
          </p:cNvPr>
          <p:cNvSpPr txBox="1"/>
          <p:nvPr/>
        </p:nvSpPr>
        <p:spPr>
          <a:xfrm>
            <a:off x="8959588" y="3134358"/>
            <a:ext cx="92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0%</a:t>
            </a:r>
          </a:p>
          <a:p>
            <a:pPr algn="ctr"/>
            <a:r>
              <a:rPr lang="es-CL" sz="2000" b="1" dirty="0">
                <a:solidFill>
                  <a:srgbClr val="00586E"/>
                </a:solidFill>
              </a:rPr>
              <a:t>2020</a:t>
            </a:r>
            <a:endParaRPr lang="es-CL" sz="1050" b="1" dirty="0">
              <a:solidFill>
                <a:srgbClr val="00586E"/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C09EA39D-58BF-44D9-A591-E0AB8F042574}"/>
              </a:ext>
            </a:extLst>
          </p:cNvPr>
          <p:cNvSpPr txBox="1"/>
          <p:nvPr/>
        </p:nvSpPr>
        <p:spPr>
          <a:xfrm>
            <a:off x="8959588" y="5203645"/>
            <a:ext cx="92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586E"/>
                </a:solidFill>
              </a:rPr>
              <a:t>0%</a:t>
            </a:r>
          </a:p>
          <a:p>
            <a:pPr algn="ctr"/>
            <a:r>
              <a:rPr lang="es-CL" sz="2000" b="1" dirty="0">
                <a:solidFill>
                  <a:srgbClr val="00586E"/>
                </a:solidFill>
              </a:rPr>
              <a:t>2020</a:t>
            </a:r>
            <a:endParaRPr lang="es-CL" sz="1050" b="1" dirty="0">
              <a:solidFill>
                <a:srgbClr val="00586E"/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F533C2E7-A7EA-4158-8627-720DD80EE7AC}"/>
              </a:ext>
            </a:extLst>
          </p:cNvPr>
          <p:cNvSpPr txBox="1"/>
          <p:nvPr/>
        </p:nvSpPr>
        <p:spPr>
          <a:xfrm>
            <a:off x="1943484" y="3182198"/>
            <a:ext cx="2883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300" dirty="0"/>
              <a:t>Tableros MDF</a:t>
            </a:r>
          </a:p>
        </p:txBody>
      </p:sp>
      <p:pic>
        <p:nvPicPr>
          <p:cNvPr id="68" name="Imagen 67" descr="Imagen que contiene dibujo, paraguas&#10;&#10;Descripción generada automáticamente">
            <a:extLst>
              <a:ext uri="{FF2B5EF4-FFF2-40B4-BE49-F238E27FC236}">
                <a16:creationId xmlns:a16="http://schemas.microsoft.com/office/drawing/2014/main" id="{41252B37-8BD1-41BA-8D6D-1641FA7F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09" y="4008026"/>
            <a:ext cx="986001" cy="986001"/>
          </a:xfrm>
          <a:prstGeom prst="rect">
            <a:avLst/>
          </a:prstGeom>
        </p:spPr>
      </p:pic>
      <p:pic>
        <p:nvPicPr>
          <p:cNvPr id="27" name="Imagen 26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8019FB9-FEC6-4DDD-8022-A0CE2CFB6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31" y="1653360"/>
            <a:ext cx="1016998" cy="10169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CBFED3E-5EAB-4798-98EA-71D238B97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26" y="2961948"/>
            <a:ext cx="1123609" cy="941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Imagen que contiene cuarto, flor&#10;&#10;Descripción generada automáticamente">
            <a:extLst>
              <a:ext uri="{FF2B5EF4-FFF2-40B4-BE49-F238E27FC236}">
                <a16:creationId xmlns:a16="http://schemas.microsoft.com/office/drawing/2014/main" id="{0D095E49-B699-477D-A0CC-CBD0DA43A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09" y="5199384"/>
            <a:ext cx="1051929" cy="6555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58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E9462E85-D5A3-B145-B9CA-CB0633959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9EEE821-E8DE-4322-927A-9A191CB51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97" t="2260" r="11995" b="1930"/>
          <a:stretch/>
        </p:blipFill>
        <p:spPr>
          <a:xfrm>
            <a:off x="411425" y="2196125"/>
            <a:ext cx="5099487" cy="3356740"/>
          </a:xfrm>
          <a:prstGeom prst="rect">
            <a:avLst/>
          </a:prstGeom>
        </p:spPr>
      </p:pic>
      <p:sp>
        <p:nvSpPr>
          <p:cNvPr id="21" name="slide1">
            <a:extLst>
              <a:ext uri="{FF2B5EF4-FFF2-40B4-BE49-F238E27FC236}">
                <a16:creationId xmlns:a16="http://schemas.microsoft.com/office/drawing/2014/main" id="{867A60B0-CB76-4B0B-8D0A-7A5729B8D687}"/>
              </a:ext>
            </a:extLst>
          </p:cNvPr>
          <p:cNvSpPr txBox="1">
            <a:spLocks/>
          </p:cNvSpPr>
          <p:nvPr/>
        </p:nvSpPr>
        <p:spPr>
          <a:xfrm>
            <a:off x="4182275" y="805546"/>
            <a:ext cx="1678721" cy="164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"/>
              </a:lnSpc>
            </a:pPr>
            <a:endParaRPr lang="es-ES" sz="800" dirty="0">
              <a:solidFill>
                <a:srgbClr val="546676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092FCE-52C0-4BC2-A49E-835DC6F94F64}"/>
              </a:ext>
            </a:extLst>
          </p:cNvPr>
          <p:cNvSpPr txBox="1"/>
          <p:nvPr/>
        </p:nvSpPr>
        <p:spPr>
          <a:xfrm>
            <a:off x="5971239" y="3230180"/>
            <a:ext cx="1153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1658F"/>
                </a:solidFill>
              </a:rPr>
              <a:t>ASIA</a:t>
            </a:r>
          </a:p>
          <a:p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BRUNÉI DARUSSALAM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CHINA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COREA DEL SUR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HONG KONG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INDIA</a:t>
            </a:r>
          </a:p>
          <a:p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INDONESIA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JAPÓN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MALASIA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SINGAPUR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TAILANDIA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VIETNAM</a:t>
            </a:r>
            <a:endParaRPr lang="es-ES" sz="800" dirty="0">
              <a:solidFill>
                <a:srgbClr val="00586E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E89CE-6594-4575-A8A6-BBC299654CDA}"/>
              </a:ext>
            </a:extLst>
          </p:cNvPr>
          <p:cNvSpPr txBox="1"/>
          <p:nvPr/>
        </p:nvSpPr>
        <p:spPr>
          <a:xfrm>
            <a:off x="8451811" y="3230180"/>
            <a:ext cx="97855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1658F"/>
                </a:solidFill>
              </a:rPr>
              <a:t>EUROPA</a:t>
            </a:r>
            <a:br>
              <a:rPr lang="es-ES" sz="800" b="1" dirty="0">
                <a:solidFill>
                  <a:srgbClr val="4E9DB0"/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ALEMANIA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AUSTRIA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BÉLGICA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BULGARIA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CHIPRE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CROACIA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DINAMARCA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ESLOVENIA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ESPAÑA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ESTONIA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FINLANDIA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FRANCIA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GRECIA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HOLANDA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HUNGRÍA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IRLANDA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ISLANDIA</a:t>
            </a:r>
            <a:endParaRPr lang="es-ES" dirty="0">
              <a:solidFill>
                <a:srgbClr val="54667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CF89AE-55C1-48CE-8176-0196B87F376E}"/>
              </a:ext>
            </a:extLst>
          </p:cNvPr>
          <p:cNvSpPr txBox="1"/>
          <p:nvPr/>
        </p:nvSpPr>
        <p:spPr>
          <a:xfrm>
            <a:off x="837019" y="751764"/>
            <a:ext cx="58778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500" b="1" cap="all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PAÍS ABIERTO AL MUNDO</a:t>
            </a:r>
            <a:endParaRPr lang="es-CL" sz="2500" b="1" cap="all" dirty="0">
              <a:solidFill>
                <a:srgbClr val="01658F"/>
              </a:solidFill>
            </a:endParaRPr>
          </a:p>
          <a:p>
            <a:r>
              <a:rPr lang="es-CL" sz="1400" b="1" cap="all" dirty="0">
                <a:solidFill>
                  <a:srgbClr val="263650"/>
                </a:solidFill>
              </a:rPr>
              <a:t>29 </a:t>
            </a:r>
            <a:r>
              <a:rPr lang="es-CL" sz="1200" b="1" cap="all" dirty="0">
                <a:solidFill>
                  <a:srgbClr val="263650"/>
                </a:solidFill>
              </a:rPr>
              <a:t>Tratados de libre comercio - </a:t>
            </a:r>
            <a:r>
              <a:rPr lang="es-CL" sz="1400" b="1" cap="all" dirty="0">
                <a:solidFill>
                  <a:srgbClr val="263650"/>
                </a:solidFill>
              </a:rPr>
              <a:t>65</a:t>
            </a:r>
            <a:r>
              <a:rPr lang="es-CL" sz="1200" b="1" cap="all" dirty="0">
                <a:solidFill>
                  <a:srgbClr val="263650"/>
                </a:solidFill>
              </a:rPr>
              <a:t> economías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16BBD90-1A34-42AC-A9E9-4144D5B1FFD1}"/>
              </a:ext>
            </a:extLst>
          </p:cNvPr>
          <p:cNvSpPr txBox="1"/>
          <p:nvPr/>
        </p:nvSpPr>
        <p:spPr>
          <a:xfrm>
            <a:off x="8520548" y="6531307"/>
            <a:ext cx="32580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00" dirty="0">
                <a:solidFill>
                  <a:srgbClr val="00586E"/>
                </a:solidFill>
              </a:rPr>
              <a:t>Departamento de Información Comercial, Dirección Estudios, SUBREI, con cifras FMI.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9E19235-9AB2-4B7C-AB97-6D235E74BBEF}"/>
              </a:ext>
            </a:extLst>
          </p:cNvPr>
          <p:cNvSpPr txBox="1"/>
          <p:nvPr/>
        </p:nvSpPr>
        <p:spPr>
          <a:xfrm>
            <a:off x="6714872" y="2090951"/>
            <a:ext cx="9725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300" b="1" spc="300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67%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C5A9C68-C004-422D-BD51-B1D996179A76}"/>
              </a:ext>
            </a:extLst>
          </p:cNvPr>
          <p:cNvSpPr txBox="1"/>
          <p:nvPr/>
        </p:nvSpPr>
        <p:spPr>
          <a:xfrm>
            <a:off x="6481379" y="2408875"/>
            <a:ext cx="136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spc="300" dirty="0">
                <a:solidFill>
                  <a:srgbClr val="E85852"/>
                </a:solidFill>
              </a:rPr>
              <a:t>POBLACIÓN </a:t>
            </a:r>
          </a:p>
          <a:p>
            <a:pPr algn="ctr"/>
            <a:r>
              <a:rPr lang="es-C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mundial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6667362-2881-46F0-BC96-0D051FB56D55}"/>
              </a:ext>
            </a:extLst>
          </p:cNvPr>
          <p:cNvSpPr txBox="1"/>
          <p:nvPr/>
        </p:nvSpPr>
        <p:spPr>
          <a:xfrm>
            <a:off x="8159871" y="2426976"/>
            <a:ext cx="75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900" b="1"/>
            </a:lvl1pPr>
          </a:lstStyle>
          <a:p>
            <a:pPr algn="ctr"/>
            <a:r>
              <a:rPr lang="es-CL" sz="1200" spc="300" dirty="0">
                <a:solidFill>
                  <a:srgbClr val="E85852"/>
                </a:solidFill>
              </a:rPr>
              <a:t>PIB</a:t>
            </a:r>
            <a:r>
              <a:rPr lang="es-CL" sz="1200" spc="300" dirty="0">
                <a:solidFill>
                  <a:srgbClr val="E80044"/>
                </a:solidFill>
              </a:rPr>
              <a:t> </a:t>
            </a:r>
          </a:p>
          <a:p>
            <a:pPr algn="ctr"/>
            <a:r>
              <a:rPr lang="es-C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mundial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12283C8-D0A5-4D85-8E42-522D93D1851C}"/>
              </a:ext>
            </a:extLst>
          </p:cNvPr>
          <p:cNvSpPr txBox="1"/>
          <p:nvPr/>
        </p:nvSpPr>
        <p:spPr>
          <a:xfrm>
            <a:off x="8123508" y="2090951"/>
            <a:ext cx="91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spc="100"/>
            </a:lvl1pPr>
          </a:lstStyle>
          <a:p>
            <a:pPr algn="ctr"/>
            <a:r>
              <a:rPr lang="es-CL" sz="2300" spc="300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88%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53DD5AD-E5B9-4E12-AF36-07B123527C36}"/>
              </a:ext>
            </a:extLst>
          </p:cNvPr>
          <p:cNvSpPr txBox="1"/>
          <p:nvPr/>
        </p:nvSpPr>
        <p:spPr>
          <a:xfrm>
            <a:off x="9480029" y="2090951"/>
            <a:ext cx="91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300" b="1" spc="300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86%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6772408-31D8-4ED2-90D0-3DCFE0AEE8A1}"/>
              </a:ext>
            </a:extLst>
          </p:cNvPr>
          <p:cNvSpPr txBox="1"/>
          <p:nvPr/>
        </p:nvSpPr>
        <p:spPr>
          <a:xfrm>
            <a:off x="9284469" y="2415610"/>
            <a:ext cx="126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cap="all" spc="300" dirty="0">
                <a:solidFill>
                  <a:srgbClr val="E85852"/>
                </a:solidFill>
              </a:rPr>
              <a:t>Comercio </a:t>
            </a:r>
          </a:p>
          <a:p>
            <a:pPr algn="ctr"/>
            <a:r>
              <a:rPr lang="es-C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mundial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F191544-67D7-6B45-BB34-A09EFB40607D}"/>
              </a:ext>
            </a:extLst>
          </p:cNvPr>
          <p:cNvSpPr txBox="1"/>
          <p:nvPr/>
        </p:nvSpPr>
        <p:spPr>
          <a:xfrm>
            <a:off x="10234606" y="3201934"/>
            <a:ext cx="11531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1658F"/>
                </a:solidFill>
              </a:rPr>
              <a:t>OCEANÍA</a:t>
            </a:r>
          </a:p>
          <a:p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AUSTRALIA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NUEVA ZELANDA</a:t>
            </a:r>
          </a:p>
          <a:p>
            <a:endParaRPr lang="es-ES" sz="800" dirty="0">
              <a:solidFill>
                <a:srgbClr val="546676"/>
              </a:solidFill>
            </a:endParaRPr>
          </a:p>
          <a:p>
            <a:r>
              <a:rPr lang="es-ES" sz="1200" b="1" dirty="0">
                <a:solidFill>
                  <a:srgbClr val="01658F"/>
                </a:solidFill>
              </a:rPr>
              <a:t>AMÉRICA </a:t>
            </a:r>
          </a:p>
          <a:p>
            <a:r>
              <a:rPr lang="es-ES" sz="1200" b="1" dirty="0">
                <a:solidFill>
                  <a:srgbClr val="01658F"/>
                </a:solidFill>
              </a:rPr>
              <a:t>DEL NORTE</a:t>
            </a:r>
            <a:br>
              <a:rPr lang="es-ES" sz="800" dirty="0"/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CANADÁ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ESTADOS UNIDOS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D9C196-F19D-BD4C-A7EE-6813D8D910AE}"/>
              </a:ext>
            </a:extLst>
          </p:cNvPr>
          <p:cNvSpPr/>
          <p:nvPr/>
        </p:nvSpPr>
        <p:spPr>
          <a:xfrm>
            <a:off x="7124395" y="3230180"/>
            <a:ext cx="11531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1658F"/>
                </a:solidFill>
              </a:rPr>
              <a:t>AMÉRICA LATINA</a:t>
            </a:r>
            <a:br>
              <a:rPr lang="es-ES" sz="800" b="1" spc="300" dirty="0">
                <a:solidFill>
                  <a:srgbClr val="8D0C4A"/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ARGENTINA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BOLIVIA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accent4">
                    <a:lumMod val="75000"/>
                  </a:schemeClr>
                </a:solidFill>
              </a:rPr>
              <a:t>BRASIL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COSTA RICA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COLOMBIA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CUBA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SALVADOR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ECUADOR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GUATEMALA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HONDURAS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MÉXICO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NICARAGUA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PANAMÁ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PARAGUAY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PERÚ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URUGUAY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VENEZUELA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65C9D03-D079-F549-A0BB-A229EB0C01E2}"/>
              </a:ext>
            </a:extLst>
          </p:cNvPr>
          <p:cNvSpPr/>
          <p:nvPr/>
        </p:nvSpPr>
        <p:spPr>
          <a:xfrm>
            <a:off x="9219239" y="3374260"/>
            <a:ext cx="1267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ITALIA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LETONIA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LIECHTENSTEIN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LITUANIA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LUXEMBURGO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MALTA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NORUEGA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POLONIA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PORTUGAL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accent4">
                    <a:lumMod val="75000"/>
                  </a:schemeClr>
                </a:solidFill>
              </a:rPr>
              <a:t>REINO UNIDO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REPÚBLICA CHECA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REPÚBLICA ESLOVACA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RUMANIA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SUECIA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SUIZA</a:t>
            </a:r>
            <a:b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TURQUÍA</a:t>
            </a:r>
          </a:p>
          <a:p>
            <a:endParaRPr lang="es-E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ES" sz="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978C08-537A-6D4B-9E1C-423C7C664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837" y="1688454"/>
            <a:ext cx="75943" cy="41084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F14A70-0DA7-EA41-93FE-03E836318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434" y="1583280"/>
            <a:ext cx="446277" cy="4462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124E51-DFE6-0A48-8471-8B0F823DB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3" y="1626524"/>
            <a:ext cx="417081" cy="446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12FA17-776A-CE4B-A9ED-6ECAFD89F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236" y="1619346"/>
            <a:ext cx="697746" cy="3757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4851E7D-7599-584B-874D-5698FF22FE07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5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9CC3520-EE1D-F647-8A46-2856C5162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A6DD63D-64B3-B145-8734-096FBFE4D1D2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721B94-E42A-4074-9DD0-77B8142BA6B7}"/>
              </a:ext>
            </a:extLst>
          </p:cNvPr>
          <p:cNvSpPr/>
          <p:nvPr/>
        </p:nvSpPr>
        <p:spPr>
          <a:xfrm>
            <a:off x="1023830" y="760701"/>
            <a:ext cx="12192000" cy="99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cap="all" dirty="0">
                <a:solidFill>
                  <a:srgbClr val="2C63A9"/>
                </a:solidFill>
              </a:rPr>
              <a:t>Acceso a los mercados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2C63A9"/>
                </a:solidFill>
              </a:rPr>
              <a:t>Principales aperturas zoo/</a:t>
            </a:r>
            <a:r>
              <a:rPr lang="es-MX" sz="2000" b="1" cap="all" dirty="0" err="1">
                <a:solidFill>
                  <a:srgbClr val="2C63A9"/>
                </a:solidFill>
              </a:rPr>
              <a:t>fito</a:t>
            </a:r>
            <a:r>
              <a:rPr lang="es-MX" sz="2000" b="1" cap="all" dirty="0">
                <a:solidFill>
                  <a:srgbClr val="2C63A9"/>
                </a:solidFill>
              </a:rPr>
              <a:t> sanitarias en 2019</a:t>
            </a:r>
            <a:endParaRPr lang="es-MX" sz="2000" cap="all" dirty="0">
              <a:solidFill>
                <a:srgbClr val="2C63A9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63835F-20BD-4F3B-96E1-644048D2B397}"/>
              </a:ext>
            </a:extLst>
          </p:cNvPr>
          <p:cNvSpPr/>
          <p:nvPr/>
        </p:nvSpPr>
        <p:spPr>
          <a:xfrm>
            <a:off x="1023830" y="2003188"/>
            <a:ext cx="5291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>
                <a:solidFill>
                  <a:srgbClr val="263650"/>
                </a:solidFill>
                <a:latin typeface="Calibri" panose="020F0502020204030204" pitchFamily="34" charset="0"/>
              </a:rPr>
              <a:t>MIEL </a:t>
            </a: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Y PRODUCTOS APÍCOLAS 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E.A.U. y China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PRODUCTOS DEL MAR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China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PERAS Y CITRICOS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China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PLANTAS DE HORTENSIA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Corea del Sur y Japón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SEMILLAS DE SANDÍA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Israel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POLEN DE MANZANO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Uruguay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ROLLIZOS DE EUCALIPTUS NITENS Y PINUS RADIATA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Filipinas</a:t>
            </a:r>
          </a:p>
          <a:p>
            <a:pPr marL="342900" indent="-342900" fontAlgn="b">
              <a:buClr>
                <a:srgbClr val="2C63A9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400" b="1" dirty="0">
                <a:solidFill>
                  <a:srgbClr val="263650"/>
                </a:solidFill>
                <a:latin typeface="Calibri" panose="020F0502020204030204" pitchFamily="34" charset="0"/>
              </a:rPr>
              <a:t>HOMODERIVADOS PORCINOS </a:t>
            </a:r>
            <a:r>
              <a:rPr lang="es-CL" sz="1400" dirty="0">
                <a:solidFill>
                  <a:srgbClr val="263650"/>
                </a:solidFill>
                <a:latin typeface="Calibri" panose="020F0502020204030204" pitchFamily="34" charset="0"/>
              </a:rPr>
              <a:t>a Costa Rica</a:t>
            </a:r>
          </a:p>
        </p:txBody>
      </p:sp>
      <p:pic>
        <p:nvPicPr>
          <p:cNvPr id="5" name="Imagen 4" descr="Imagen que contiene lego&#10;&#10;Descripción generada automáticamente">
            <a:extLst>
              <a:ext uri="{FF2B5EF4-FFF2-40B4-BE49-F238E27FC236}">
                <a16:creationId xmlns:a16="http://schemas.microsoft.com/office/drawing/2014/main" id="{A292130A-E2CF-1F4B-B44C-F9E88FFE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0" y="4014061"/>
            <a:ext cx="11380904" cy="24540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310F1F4-5A48-4543-AB65-E2D342868414}"/>
              </a:ext>
            </a:extLst>
          </p:cNvPr>
          <p:cNvSpPr txBox="1"/>
          <p:nvPr/>
        </p:nvSpPr>
        <p:spPr>
          <a:xfrm>
            <a:off x="6096000" y="2003188"/>
            <a:ext cx="5635227" cy="231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342900" indent="-342900" fontAlgn="b">
              <a:buClr>
                <a:srgbClr val="2C63A9"/>
              </a:buClr>
              <a:buSzPct val="150000"/>
              <a:buFont typeface="Arial" panose="020B0604020202020204" pitchFamily="34" charset="0"/>
              <a:buChar char="•"/>
              <a:defRPr sz="1500" b="1">
                <a:solidFill>
                  <a:srgbClr val="263650"/>
                </a:solidFill>
                <a:latin typeface="Calibri" panose="020F0502020204030204" pitchFamily="34" charset="0"/>
              </a:defRPr>
            </a:lvl1pPr>
          </a:lstStyle>
          <a:p>
            <a:pPr>
              <a:buSzPct val="100000"/>
            </a:pPr>
            <a:r>
              <a:rPr lang="es-CL" sz="1400" dirty="0"/>
              <a:t>ARÁNDANOS Y PALTAS </a:t>
            </a:r>
            <a:r>
              <a:rPr lang="es-CL" sz="1400" b="0" dirty="0"/>
              <a:t>en India</a:t>
            </a:r>
          </a:p>
          <a:p>
            <a:pPr>
              <a:buSzPct val="100000"/>
            </a:pPr>
            <a:r>
              <a:rPr lang="es-CL" sz="1400" dirty="0"/>
              <a:t>SEMILLAS DE ESPÁRRAGO </a:t>
            </a:r>
            <a:r>
              <a:rPr lang="es-CL" sz="1400" b="0" dirty="0"/>
              <a:t>a Ecuador</a:t>
            </a:r>
          </a:p>
          <a:p>
            <a:pPr>
              <a:buSzPct val="100000"/>
            </a:pPr>
            <a:r>
              <a:rPr lang="es-CL" sz="1400" dirty="0"/>
              <a:t>MANZANAS, LECHE Y PRODUCTOS LÁCTEOS </a:t>
            </a:r>
            <a:r>
              <a:rPr lang="es-CL" sz="1400" b="0" dirty="0"/>
              <a:t>a Vietnam</a:t>
            </a:r>
          </a:p>
          <a:p>
            <a:pPr>
              <a:buSzPct val="100000"/>
            </a:pPr>
            <a:r>
              <a:rPr lang="es-CL" sz="1400" dirty="0"/>
              <a:t>HÍGADO DE CERDO, PLUMAS SECAS DE AVE Y ABEJAS VIVAS </a:t>
            </a:r>
            <a:r>
              <a:rPr lang="es-CL" sz="1400" b="0" dirty="0"/>
              <a:t>a Perú</a:t>
            </a:r>
            <a:endParaRPr lang="es-CL" sz="1400" dirty="0"/>
          </a:p>
          <a:p>
            <a:pPr>
              <a:buSzPct val="100000"/>
            </a:pPr>
            <a:r>
              <a:rPr lang="es-CL" sz="1400" dirty="0"/>
              <a:t>CEREZAS </a:t>
            </a:r>
            <a:r>
              <a:rPr lang="es-CL" sz="1400" b="0" dirty="0"/>
              <a:t>a Arabia Saudita</a:t>
            </a:r>
            <a:endParaRPr lang="es-CL" sz="1400" dirty="0"/>
          </a:p>
          <a:p>
            <a:pPr>
              <a:buSzPct val="100000"/>
            </a:pPr>
            <a:r>
              <a:rPr lang="es-CL" sz="1400" dirty="0"/>
              <a:t>TABLEROS CONTRACHAPADOS DE PINUS RADIATA </a:t>
            </a:r>
            <a:r>
              <a:rPr lang="es-CL" sz="1400" b="0" dirty="0"/>
              <a:t>a Marruecos</a:t>
            </a:r>
            <a:endParaRPr lang="es-CL" sz="1400" dirty="0"/>
          </a:p>
          <a:p>
            <a:pPr>
              <a:buSzPct val="100000"/>
            </a:pPr>
            <a:r>
              <a:rPr lang="es-CL" sz="1400" dirty="0"/>
              <a:t>CARNE DE BOVINO </a:t>
            </a:r>
            <a:r>
              <a:rPr lang="es-CL" sz="1400" b="0" dirty="0"/>
              <a:t>a Corea del Sur</a:t>
            </a:r>
          </a:p>
          <a:p>
            <a:pPr>
              <a:buSzPct val="100000"/>
            </a:pPr>
            <a:r>
              <a:rPr lang="es-CL" sz="1400" dirty="0"/>
              <a:t>SEMILLAS DE AVENA </a:t>
            </a:r>
            <a:r>
              <a:rPr lang="es-CL" sz="1400" b="0" dirty="0"/>
              <a:t>a Sudáfrica</a:t>
            </a:r>
          </a:p>
          <a:p>
            <a:pPr>
              <a:buSzPct val="100000"/>
            </a:pPr>
            <a:r>
              <a:rPr lang="es-CL" sz="1400" dirty="0"/>
              <a:t>SEMILLAS DE GIRASOL </a:t>
            </a:r>
            <a:r>
              <a:rPr lang="es-CL" sz="1400" b="0" dirty="0"/>
              <a:t>a Egipto</a:t>
            </a:r>
          </a:p>
          <a:p>
            <a:pPr>
              <a:buSzPct val="100000"/>
            </a:pP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67323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05D545D-E9DD-A04D-97B3-CFC8D3356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7A0FF66-1A32-2D45-8ABE-932EFE84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2" y="929942"/>
            <a:ext cx="9713628" cy="5463916"/>
          </a:xfrm>
          <a:prstGeom prst="rect">
            <a:avLst/>
          </a:prstGeom>
        </p:spPr>
      </p:pic>
      <p:sp>
        <p:nvSpPr>
          <p:cNvPr id="6" name="AutoShape 5" descr="data:image/jpeg;base64,/9j/4AAQSkZJRgABAQAAAQABAAD/2wCEAAkGBxQQEBIPEhAPEA8QEA8QEA8QDw8QEA8PFBEWFhQUFBQYHCggGBolHBQUITEhJSkrLi4uFx8zODMsNygtLisBCgoKDg0OFxAQFSwcHBwsLCwsLCwsLCwsLCwsLCwsLCwsLCwsLCwsLCwsLCwsLCwsLCwrLCs3LCsrLCsrKysrK//AABEIALkBEAMBIgACEQEDEQH/xAAcAAACAgMBAQAAAAAAAAAAAAADBAIFAAEGBwj/xAA8EAACAQMBBgQEBAMGBwAAAAAAAQIDBBEhBQYSMUFREyJhcUKBkaEUIzJSB7HBFTNictHhNENTc4KS8P/EABgBAAMBAQAAAAAAAAAAAAAAAAABAgME/8QAHxEBAQACAwEBAQEBAAAAAAAAAAECEQMhMRJBURMy/9oADAMBAAIRAxEAPwD1+lTGI0zKUQ6RVyrKQJ0zcaYYzAtq+UOAhKmGMaDZ3Esom8BuEi4j2nQcVqMIDgMhVWLYvcDAncyHiMvCniampVAE3qyDqG2nNalOWoWmxJzGqLClDls9foWCK+2WpYxMsnRx+IVuTPO9rr86fueiVeR59tpfnS9/9DO+Lvq12T+ku7dFHsj9Je0DTG9Oe+mGL1kHkxO4mUvbGiVMHGYWkMqagzJzNIDcMWi3pOVQyEhNyGKI9JmQ0loUl7ZqUsvki7fI5nb20lShN9shGuJHa+1adtFttLB5bvHvhKq3Gnou+QG8V3Vupt5xDLwslHLZ7XNonLK/i5H1fBhkxVSCqZmmUYwE6hrxQV9DmA1M2pAe0iLN5IyGVRCoC2FQUYpCFzzY8I3XMeIz8Vdd+YVqTGbleYVqI3jlvqMXqWlqirprUt7SIshDdFajkRWmtRuJjk6MEanI4Dbq/Ol8j0CfI4LeBfnP5E3xVPbIflL2gUWxY+U6CjTKxZWdpTKy9lgtZxKfaKLhVuhLKHaIhbch+iOg0gNwFTBVxFSuBmgAwT8ThQ04pXlyoRbbxhHj2+G8XHKUYptZfJM6/efarf5cU3nn7HD7TgksuOo9NsXLO5m+UH89Ac1OXPQZvb5Q+Cb9oMpbjbn+HHuRbIt9XZJKQFMJEemSbkQ4iWDEg0aUZBIyIIwVhwZSNNgkyWRaG2SYeL0FmMU+QZKx9SFa0MsbByWpMqrCE7XLIOyRZ8JnCX9I+FXGyWeQ5So4D8BJIVyEwQUAiMMIXJpqfI4XeNfnP2O6kcRvIvzfkF8FWewKfkTOgpwKHd+fkXsdBCRX4iI1IlLtOJdVGU+02VijMva8h2LFLVaDQ6meCqZqcgSJpCJglfXOFhD0o6CFe3y8scXMXNVrJzk5dwf9iQ5tZ9y9rvHJFRdVZltCd3sinjHDH6HM3u7UJN+VF9cXEuzYnUvmvhCh6nCIxCJuNMPCBnaiQNQNcAxgzhJ+laCjA3wBUjMB9HoJQN8ITBmBbHyHwhImYNoLVSMBzlhhANeL0wEFrfiGOqK1FLsL1KrRfyzuej8qxuNYpKtywlGs2P5T/ouPECxZV05viRZU+RGU00wu0pcjjN5V+Z8js2cdvOvzF7Mm+KomwamFg6SlPQ5bYr0OkovQrHxlb2LUmU20JFtUKi9i2y4jJO0WgxgDa6LUJUrxXVArHEOpW4SrvtueH8Lfsh2rUTEa/C+eB6V8xUVt/wCnDScZx94SBrfyhL419wW2rClUTTSPPtrbD4G3DVdhXc8VHe3G9lN8pCf9u8b0Z5o+KL5tB6V7OPKTInIrT0+3qcfNoS23cwpx6ZOIp7zVYdUJ3m2ZVXmbz6Ff6QtPqVUyaRDxDPEIGoIYQ8RGvFQaUmbB+MjXjINFsUwD46M8dBobGMAeOiMrleoaGzJpiM74DK/fYNDawmV92jSvG+hGcXIvFnmRqRCUUTqUH2ZKlQl2Ze2fyJTeqLalyKyNF5WhZ0loZ5NcImzkN6F518zrZSSOe23YyrSTguXcj8XVZsiR0dCehV7M2VKD86+ReO4UF+l/JIcuon42DVqqOrT+hWV76L5NP/7sWtPaVOponr2fMpts7LjUzKHknjRoqZQ/nRerepdcCFa7i/iOM29Vr0J8NST4fhktEylq7Tk/if1Y/uDT0GvdvHlmVlxfVO/3OJnfz/fL6gZbanH4mxfY06q5um+cvuVF1tBcs5Kae05T56C7l6iuY0sq9OM9dM/cqLmk4+qNyrsj+IfJkbURmsg5IdqRT5C8o4EH1WraXcmrV9xnjM4zTadAfhfU3+F9Q3iGvFQbo1EFbLubVuiXimnWQdjUb8BGeCiLuF3RB3S7oOx0N4S7EalNAXeR/cvqCqX0f3IB0BcxSF4yQO7uVLkLxqYALe3SHYRyJbNouS4nlR6eo3dyajhaC2cm25RNJFNOvKGuWZR2s5aNJvoT/pN6q7x3W13FdQdzcuK0wSoReFnn1FNqNRXqPKljFNe7QqJvziD3gqQ5sBtCrqyluKmTiy5bt144TTrKG8fFjOmRyW1k1lNP0PP4VscHu38hqNzjqVjzX9K8UXm0blT88Hw1I6jeyNsKvFxb/MjpJHIVrp5KqrtOVvXjXjyylNdGhzk7Tlx9O82/s2NxSlGS1xo+zPIto28qFR05LGHo+57PZ3Ua1ONSLypI5TfXYqqxc0vMtTeVzvNpNv2BziHejcXo0RaGkrNYNKYzOIrUgBpcRCSB5M4wDbZB1Dc5C02AfTL2nPuiL2jPuZC1yMU7BPoaI2Vd9P8AcyP4uf7mWsNmrsgq2cuyAbUn4iT+KX1ZniSfVl9GxS6BVZrsA25zzepvw5dmdF+FXYkrZdhBzyoS7MkrWXY6FUF2JxooB255WMh2w2XrxT5dI9/ct+BCt5fRp6Z1YrVTHZmclFFfdXGdDFNz15iG0pOCJuWmmOJC/r50XIVoqXFFx58cU/ZtAozbeoV1uFZXTDOfe7t0a607aWehR7cTa6v14WN7R2vGhT43q2tF3OMv9451XySXuzXk5MZNM+Pjyt2BdtlNeTx1LKrcZRzW063FU4G+HCy1nnn+hydV0a0PQqcUnLotI+3caU/9RCFVLTKDxreo9KbrvUrL+nxxY7VqEKSyCNGNwttOlP8ADVH5ZPyZ6Psd7e0VKLXPKPH7+LhNTjo4vKa0PT92dqK5oRlnzJYkvU348vxz8uOu3nO9Wz/DqOSWFkpYs9O3v2b4lNtLVHlsk4ycX0NmKUmDk8mpSISkBIVIgGH4gcwMMHNEpPBF6gH1PSQ7RiJ0ojlFm1jGUzFG8GoskQuMwZgi5Jc2BqXcUKqkMYNSklzZT3W2oxzqs+5z97tqc3ji4V6GeXJI1x4rXYVb+EdOJN+gtU21TXVHFO6fdg5VMmV5/wCNZwz9dhLbdN/E16rBlF0ZPic+J/4jjozGaMl+7Apy07xyeO2/GU0tGn7FdXnGo/1fI5idzh88mvxMujHeYpxOklaQxzSK+8sk08MqnfT/AHMUu9py4XqTeXH+KmF36hvHe5ko5zwxivTkUlOqxW4vOKTT5xf2fIlCoc9u726PyaWEaoK8to1V5km1yfXAv4nqMU5ZQ5E2KW52Sm/LKUX6MHTtqlPXPGvuXPh5M4cF7LSpVxnnzH7am8Z+xC6slLzxWJLmu4e0eFroRlRCe0aGmcEN1dqfhq6i3+XN4fZMsLmSaeccjlLzR57PQ0wqM5t7TWgqkOjUkeU75bHdGp4iXlbO53K2r+Itll5lDyv5De3tnxr0pRa1w8HVK47NdPGJA5BrmnwSlD9snH6MC2UkJsi5m5kYRyxmhNG6dNvkmxiFBzkoxWW+iPR9y90dVUqR16J8kVMdpyy09jjav0Jqnw82hGrtCXTkKX9zJ05ebzJNoVy6OYTa2qXsI9ciFztyK0ycNPbEnzYvO+b1yc15/wCOqcMjq7vbnZlVc7Ub5v7lBO6b6kfGMcuW1pOORZVbvIu6wo6hpSM7Vn1WJqqIRZPiEZvxfQ064rxmJj2RlVQqrYE4slnUQOOQrcwM4jUmAc5tChwzU+mcS9n/ALhJ2zi1rhPuP3dLOU1zFXrCK6wbi/6fYJ1Tl/BPCio81JvlrklRi4vupfZm6MFga0wXbNK1ovx9AdRm2upuMgjMOixh0k0LJ4yN0paFaJVbTq+FFylyS5nDbQ2txZUUej39vGpFxksp9DgNrbK8ObS/T09jTjkRyb/F/wDwo2m1cTpN6SWUvl/selbXu/DpyfZM8u/h7bcN4nj4X/U6/fu+8Oi1nV6HRj65snndzW46k5d5yf3AMhQnnJIpKEkN2NrKbUYpuUnhJAqFBzkoxTbbwkubPYtxdzlRiqtVJ1Gv/VdgRllotuluWqUVUqLM2s69DsqcFHRLQeqxwsIRfM1wY30KdcH4mQKZtSwc23U4e+XBVnHtJ/cH4g1vLHhrt/uSZXRZxZTVduN3B1IkmCTJolQkCYNG+IDFjIkpAYsnECETNxkDyaTAh4MIkLxkSUx6GxnLBrOQakY5BoI1YZK6vFp8UfZro0PVXoJ1YsPkbap3K/a8+5ONXi9EAeEZArUP6priAz9ASl5nH0yvkDdXI5CFeqa69DVnep6PSS0aZlFgr624vNHSa69yiOVqpTbQo8R0ljsuLpRlKeZPplI1UsY6tyikvVG2OGu2WWc8IboWnhynWawknr8jm97tou5qvH6It49Sz27vBTgvwtGSf/Ukn9jn0k+ptJphbukaMMIYt7eVSShCLlKTwklltjVns+deoqVKLnJ9F/Nvoj2rcXcaFnFVKiU68lrJrSPpEEWqzcPcVUEq9ZJ1WuXSC7I9AVPCwhlQMcCkaI1qYhOnqXNSAnVpF41Nxc1GRvjAcRvjOZ0Oc3rj+ZB+jX3KmJc70v8AR8ykUjlznbq4/wDkWBNIFCQRSyRpp0mbwRcjakGhtKJNMGpE1MegnE1KRpM3gJCrIhAcXgm5F6JiRGTJOYGeoEHWrYFKd06j4afmfJyf6V/qJbWm5TVJddZY7di62NQUIrCS0Izup0uT9DeypvXxFntwrApUn4TSno+jSbTLG3vHlvHV/TOgO9vY6SaWc6aCxmUnZ1V3NzhxmsrDw001ow2EWSUK8OFpPK66fcrqlLhws5w0n/QqWpqdCWc++AsxV5g+JaxfNdgsq2VlGk7QpN5Z1I01OnUnBxfwyaWDkLjaVaaxKtUa7cT/AKH0LuPuwpUpVq9NN1NIQms4h6p9xTeL+EVrcNzpZt5t6uDzF/8Ag9F8jp47dduXks2+eeF8/uW2wdnXF3VjRoqUpNrPaK7t9EerUv4JR4lxXM3HquGKyvc9F3X3St9nw4KNNJv9Un5pSfq2Xup2T3J3Qp2FGKwpVml4k3q3Lr8jqjMGDiWGGZNAGpIVqIZmxOrIcKuM4jFIiTjzMWjn96HrD5lJkud6f1Q9mUy5HPl66uP/AJTgwqYKJOBKxIkkiVMzqI2JE0jIk2MmQiSbwaiVO8P919R6LZ+tfwjo5pemcsEriVT+7i/80tF9OZz9h0OqsuRnyZWeKkJunVjzcX9UTleKMHKWmFrkfr8l7HKby/8AL/7q/mGN2eU1DdnB1JOo9HJ6LtHoi08bgXywIbO6ewxddPcn2q/AnXxHCxnX5CtSaqOPp/M1V+L2f9QVp0+RslYxnw4in6t9kEklJcS5519UuRXvnP2X8x22/Q/Ydg9iMpYPStzLCi7WlUdKPG8vLSeueZ5lWPWd2f8AhKP+RfyNeKdublvS/pzDKQlSGIHQ5x8mEUbAN4NEjACGDTJs0wAMxKstR+YnVHE2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 descr="data:image/jpeg;base64,/9j/4AAQSkZJRgABAQAAAQABAAD/2wCEAAkGBxQQEBIPEhAPEA8QEA8QEA8QDw8QEA8PFBEWFhQUFBQYHCggGBolHBQUITEhJSkrLi4uFx8zODMsNygtLisBCgoKDg0OFxAQFSwcHBwsLCwsLCwsLCwsLCwsLCwsLCwsLCwsLCwsLCwsLCwsLCwsLCwrLCs3LCsrLCsrKysrK//AABEIALkBEAMBIgACEQEDEQH/xAAcAAACAgMBAQAAAAAAAAAAAAADBAIFAAEGBwj/xAA8EAACAQMBBgQEBAMGBwAAAAAAAQIDBBEhBQYSMUFREyJhcUKBkaEUIzJSB7HBFTNictHhNENTc4KS8P/EABgBAAMBAQAAAAAAAAAAAAAAAAABAgME/8QAHxEBAQACAwEBAQEBAAAAAAAAAAECEQMhMRJBURMy/9oADAMBAAIRAxEAPwD1+lTGI0zKUQ6RVyrKQJ0zcaYYzAtq+UOAhKmGMaDZ3Esom8BuEi4j2nQcVqMIDgMhVWLYvcDAncyHiMvCniampVAE3qyDqG2nNalOWoWmxJzGqLClDls9foWCK+2WpYxMsnRx+IVuTPO9rr86fueiVeR59tpfnS9/9DO+Lvq12T+ku7dFHsj9Je0DTG9Oe+mGL1kHkxO4mUvbGiVMHGYWkMqagzJzNIDcMWi3pOVQyEhNyGKI9JmQ0loUl7ZqUsvki7fI5nb20lShN9shGuJHa+1adtFttLB5bvHvhKq3Gnou+QG8V3Vupt5xDLwslHLZ7XNonLK/i5H1fBhkxVSCqZmmUYwE6hrxQV9DmA1M2pAe0iLN5IyGVRCoC2FQUYpCFzzY8I3XMeIz8Vdd+YVqTGbleYVqI3jlvqMXqWlqirprUt7SIshDdFajkRWmtRuJjk6MEanI4Dbq/Ol8j0CfI4LeBfnP5E3xVPbIflL2gUWxY+U6CjTKxZWdpTKy9lgtZxKfaKLhVuhLKHaIhbch+iOg0gNwFTBVxFSuBmgAwT8ThQ04pXlyoRbbxhHj2+G8XHKUYptZfJM6/efarf5cU3nn7HD7TgksuOo9NsXLO5m+UH89Ac1OXPQZvb5Q+Cb9oMpbjbn+HHuRbIt9XZJKQFMJEemSbkQ4iWDEg0aUZBIyIIwVhwZSNNgkyWRaG2SYeL0FmMU+QZKx9SFa0MsbByWpMqrCE7XLIOyRZ8JnCX9I+FXGyWeQ5So4D8BJIVyEwQUAiMMIXJpqfI4XeNfnP2O6kcRvIvzfkF8FWewKfkTOgpwKHd+fkXsdBCRX4iI1IlLtOJdVGU+02VijMva8h2LFLVaDQ6meCqZqcgSJpCJglfXOFhD0o6CFe3y8scXMXNVrJzk5dwf9iQ5tZ9y9rvHJFRdVZltCd3sinjHDH6HM3u7UJN+VF9cXEuzYnUvmvhCh6nCIxCJuNMPCBnaiQNQNcAxgzhJ+laCjA3wBUjMB9HoJQN8ITBmBbHyHwhImYNoLVSMBzlhhANeL0wEFrfiGOqK1FLsL1KrRfyzuej8qxuNYpKtywlGs2P5T/ouPECxZV05viRZU+RGU00wu0pcjjN5V+Z8js2cdvOvzF7Mm+KomwamFg6SlPQ5bYr0OkovQrHxlb2LUmU20JFtUKi9i2y4jJO0WgxgDa6LUJUrxXVArHEOpW4SrvtueH8Lfsh2rUTEa/C+eB6V8xUVt/wCnDScZx94SBrfyhL419wW2rClUTTSPPtrbD4G3DVdhXc8VHe3G9lN8pCf9u8b0Z5o+KL5tB6V7OPKTInIrT0+3qcfNoS23cwpx6ZOIp7zVYdUJ3m2ZVXmbz6Ff6QtPqVUyaRDxDPEIGoIYQ8RGvFQaUmbB+MjXjINFsUwD46M8dBobGMAeOiMrleoaGzJpiM74DK/fYNDawmV92jSvG+hGcXIvFnmRqRCUUTqUH2ZKlQl2Ze2fyJTeqLalyKyNF5WhZ0loZ5NcImzkN6F518zrZSSOe23YyrSTguXcj8XVZsiR0dCehV7M2VKD86+ReO4UF+l/JIcuon42DVqqOrT+hWV76L5NP/7sWtPaVOponr2fMpts7LjUzKHknjRoqZQ/nRerepdcCFa7i/iOM29Vr0J8NST4fhktEylq7Tk/if1Y/uDT0GvdvHlmVlxfVO/3OJnfz/fL6gZbanH4mxfY06q5um+cvuVF1tBcs5Kae05T56C7l6iuY0sq9OM9dM/cqLmk4+qNyrsj+IfJkbURmsg5IdqRT5C8o4EH1WraXcmrV9xnjM4zTadAfhfU3+F9Q3iGvFQbo1EFbLubVuiXimnWQdjUb8BGeCiLuF3RB3S7oOx0N4S7EalNAXeR/cvqCqX0f3IB0BcxSF4yQO7uVLkLxqYALe3SHYRyJbNouS4nlR6eo3dyajhaC2cm25RNJFNOvKGuWZR2s5aNJvoT/pN6q7x3W13FdQdzcuK0wSoReFnn1FNqNRXqPKljFNe7QqJvziD3gqQ5sBtCrqyluKmTiy5bt144TTrKG8fFjOmRyW1k1lNP0PP4VscHu38hqNzjqVjzX9K8UXm0blT88Hw1I6jeyNsKvFxb/MjpJHIVrp5KqrtOVvXjXjyylNdGhzk7Tlx9O82/s2NxSlGS1xo+zPIto28qFR05LGHo+57PZ3Ua1ONSLypI5TfXYqqxc0vMtTeVzvNpNv2BziHejcXo0RaGkrNYNKYzOIrUgBpcRCSB5M4wDbZB1Dc5C02AfTL2nPuiL2jPuZC1yMU7BPoaI2Vd9P8AcyP4uf7mWsNmrsgq2cuyAbUn4iT+KX1ZniSfVl9GxS6BVZrsA25zzepvw5dmdF+FXYkrZdhBzyoS7MkrWXY6FUF2JxooB255WMh2w2XrxT5dI9/ct+BCt5fRp6Z1YrVTHZmclFFfdXGdDFNz15iG0pOCJuWmmOJC/r50XIVoqXFFx58cU/ZtAozbeoV1uFZXTDOfe7t0a607aWehR7cTa6v14WN7R2vGhT43q2tF3OMv9451XySXuzXk5MZNM+Pjyt2BdtlNeTx1LKrcZRzW063FU4G+HCy1nnn+hydV0a0PQqcUnLotI+3caU/9RCFVLTKDxreo9KbrvUrL+nxxY7VqEKSyCNGNwttOlP8ADVH5ZPyZ6Psd7e0VKLXPKPH7+LhNTjo4vKa0PT92dqK5oRlnzJYkvU348vxz8uOu3nO9Wz/DqOSWFkpYs9O3v2b4lNtLVHlsk4ycX0NmKUmDk8mpSISkBIVIgGH4gcwMMHNEpPBF6gH1PSQ7RiJ0ojlFm1jGUzFG8GoskQuMwZgi5Jc2BqXcUKqkMYNSklzZT3W2oxzqs+5z97tqc3ji4V6GeXJI1x4rXYVb+EdOJN+gtU21TXVHFO6fdg5VMmV5/wCNZwz9dhLbdN/E16rBlF0ZPic+J/4jjozGaMl+7Apy07xyeO2/GU0tGn7FdXnGo/1fI5idzh88mvxMujHeYpxOklaQxzSK+8sk08MqnfT/AHMUu9py4XqTeXH+KmF36hvHe5ko5zwxivTkUlOqxW4vOKTT5xf2fIlCoc9u726PyaWEaoK8to1V5km1yfXAv4nqMU5ZQ5E2KW52Sm/LKUX6MHTtqlPXPGvuXPh5M4cF7LSpVxnnzH7am8Z+xC6slLzxWJLmu4e0eFroRlRCe0aGmcEN1dqfhq6i3+XN4fZMsLmSaeccjlLzR57PQ0wqM5t7TWgqkOjUkeU75bHdGp4iXlbO53K2r+Itll5lDyv5De3tnxr0pRa1w8HVK47NdPGJA5BrmnwSlD9snH6MC2UkJsi5m5kYRyxmhNG6dNvkmxiFBzkoxWW+iPR9y90dVUqR16J8kVMdpyy09jjav0Jqnw82hGrtCXTkKX9zJ05ebzJNoVy6OYTa2qXsI9ciFztyK0ycNPbEnzYvO+b1yc15/wCOqcMjq7vbnZlVc7Ub5v7lBO6b6kfGMcuW1pOORZVbvIu6wo6hpSM7Vn1WJqqIRZPiEZvxfQ064rxmJj2RlVQqrYE4slnUQOOQrcwM4jUmAc5tChwzU+mcS9n/ALhJ2zi1rhPuP3dLOU1zFXrCK6wbi/6fYJ1Tl/BPCio81JvlrklRi4vupfZm6MFga0wXbNK1ovx9AdRm2upuMgjMOixh0k0LJ4yN0paFaJVbTq+FFylyS5nDbQ2txZUUej39vGpFxksp9DgNrbK8ObS/T09jTjkRyb/F/wDwo2m1cTpN6SWUvl/selbXu/DpyfZM8u/h7bcN4nj4X/U6/fu+8Oi1nV6HRj65snndzW46k5d5yf3AMhQnnJIpKEkN2NrKbUYpuUnhJAqFBzkoxTbbwkubPYtxdzlRiqtVJ1Gv/VdgRllotuluWqUVUqLM2s69DsqcFHRLQeqxwsIRfM1wY30KdcH4mQKZtSwc23U4e+XBVnHtJ/cH4g1vLHhrt/uSZXRZxZTVduN3B1IkmCTJolQkCYNG+IDFjIkpAYsnECETNxkDyaTAh4MIkLxkSUx6GxnLBrOQakY5BoI1YZK6vFp8UfZro0PVXoJ1YsPkbap3K/a8+5ONXi9EAeEZArUP6priAz9ASl5nH0yvkDdXI5CFeqa69DVnep6PSS0aZlFgr624vNHSa69yiOVqpTbQo8R0ljsuLpRlKeZPplI1UsY6tyikvVG2OGu2WWc8IboWnhynWawknr8jm97tou5qvH6It49Sz27vBTgvwtGSf/Ukn9jn0k+ptJphbukaMMIYt7eVSShCLlKTwklltjVns+deoqVKLnJ9F/Nvoj2rcXcaFnFVKiU68lrJrSPpEEWqzcPcVUEq9ZJ1WuXSC7I9AVPCwhlQMcCkaI1qYhOnqXNSAnVpF41Nxc1GRvjAcRvjOZ0Oc3rj+ZB+jX3KmJc70v8AR8ykUjlznbq4/wDkWBNIFCQRSyRpp0mbwRcjakGhtKJNMGpE1MegnE1KRpM3gJCrIhAcXgm5F6JiRGTJOYGeoEHWrYFKd06j4afmfJyf6V/qJbWm5TVJddZY7di62NQUIrCS0Izup0uT9DeypvXxFntwrApUn4TSno+jSbTLG3vHlvHV/TOgO9vY6SaWc6aCxmUnZ1V3NzhxmsrDw001ow2EWSUK8OFpPK66fcrqlLhws5w0n/QqWpqdCWc++AsxV5g+JaxfNdgsq2VlGk7QpN5Z1I01OnUnBxfwyaWDkLjaVaaxKtUa7cT/AKH0LuPuwpUpVq9NN1NIQms4h6p9xTeL+EVrcNzpZt5t6uDzF/8Ag9F8jp47dduXks2+eeF8/uW2wdnXF3VjRoqUpNrPaK7t9EerUv4JR4lxXM3HquGKyvc9F3X3St9nw4KNNJv9Un5pSfq2Xup2T3J3Qp2FGKwpVml4k3q3Lr8jqjMGDiWGGZNAGpIVqIZmxOrIcKuM4jFIiTjzMWjn96HrD5lJkud6f1Q9mUy5HPl66uP/AJTgwqYKJOBKxIkkiVMzqI2JE0jIk2MmQiSbwaiVO8P919R6LZ+tfwjo5pemcsEriVT+7i/80tF9OZz9h0OqsuRnyZWeKkJunVjzcX9UTleKMHKWmFrkfr8l7HKby/8AL/7q/mGN2eU1DdnB1JOo9HJ6LtHoi08bgXywIbO6ewxddPcn2q/AnXxHCxnX5CtSaqOPp/M1V+L2f9QVp0+RslYxnw4in6t9kEklJcS5519UuRXvnP2X8x22/Q/Ydg9iMpYPStzLCi7WlUdKPG8vLSeueZ5lWPWd2f8AhKP+RfyNeKdublvS/pzDKQlSGIHQ5x8mEUbAN4NEjACGDTJs0wAMxKstR+YnVHE2P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1D76DA84-71D4-4FCB-9589-EFADCEC55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532" y="838630"/>
            <a:ext cx="11375468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cap="all" dirty="0">
                <a:solidFill>
                  <a:srgbClr val="263650"/>
                </a:solidFill>
              </a:rPr>
              <a:t>Formulario de notificación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263650"/>
                </a:solidFill>
              </a:rPr>
              <a:t>Catastro de barreras no arancelarias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r>
              <a:rPr lang="es-CL" sz="2000" b="1" dirty="0">
                <a:solidFill>
                  <a:srgbClr val="263650"/>
                </a:solidFill>
              </a:rPr>
              <a:t>www.subrei.gob.cl/formulariocatastro</a:t>
            </a:r>
          </a:p>
          <a:p>
            <a:pPr>
              <a:lnSpc>
                <a:spcPct val="100000"/>
              </a:lnSpc>
              <a:spcBef>
                <a:spcPts val="200"/>
              </a:spcBef>
              <a:buNone/>
            </a:pPr>
            <a:endParaRPr lang="es-MX" sz="2000" b="1" cap="all" dirty="0">
              <a:solidFill>
                <a:srgbClr val="263650"/>
              </a:solidFill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25174" y="3757247"/>
            <a:ext cx="2968880" cy="2304342"/>
          </a:xfrm>
          <a:prstGeom prst="rect">
            <a:avLst/>
          </a:prstGeom>
          <a:ln w="28575">
            <a:solidFill>
              <a:srgbClr val="156AA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37" name="Rectángulo 1036"/>
          <p:cNvSpPr/>
          <p:nvPr/>
        </p:nvSpPr>
        <p:spPr>
          <a:xfrm>
            <a:off x="8308085" y="1444612"/>
            <a:ext cx="29311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Implementamos el </a:t>
            </a:r>
          </a:p>
          <a:p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FORMULARIO DIGITAL </a:t>
            </a: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informar </a:t>
            </a:r>
          </a:p>
          <a:p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BARRERAS COMERCIALES </a:t>
            </a:r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MSF y OTC, </a:t>
            </a:r>
          </a:p>
          <a:p>
            <a:r>
              <a:rPr lang="es-C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estén afectando a las exportaciones chilenas.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8308085" y="2555387"/>
            <a:ext cx="26662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1800"/>
              </a:lnSpc>
              <a:buClr>
                <a:srgbClr val="FF6565"/>
              </a:buClr>
            </a:pPr>
            <a:r>
              <a:rPr lang="es-CL" sz="1100" dirty="0">
                <a:solidFill>
                  <a:srgbClr val="156AA1"/>
                </a:solidFill>
              </a:rPr>
              <a:t>Insumo para la Décimo Novena Edición del </a:t>
            </a:r>
          </a:p>
          <a:p>
            <a:pPr marL="0" lvl="1">
              <a:lnSpc>
                <a:spcPts val="1800"/>
              </a:lnSpc>
              <a:buClr>
                <a:srgbClr val="FF6565"/>
              </a:buClr>
            </a:pPr>
            <a:r>
              <a:rPr lang="es-CL" sz="1100" dirty="0">
                <a:solidFill>
                  <a:srgbClr val="156AA1"/>
                </a:solidFill>
              </a:rPr>
              <a:t>“Catastro de Barreras No Arancelarias que Afectan a las Exportaciones Chilenas”. </a:t>
            </a:r>
          </a:p>
          <a:p>
            <a:pPr marL="0" lvl="1">
              <a:lnSpc>
                <a:spcPts val="1800"/>
              </a:lnSpc>
              <a:buClr>
                <a:srgbClr val="FF6565"/>
              </a:buClr>
            </a:pPr>
            <a:endParaRPr lang="es-CL" sz="1100" b="1" dirty="0">
              <a:solidFill>
                <a:srgbClr val="156A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80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puesto&#10;&#10;Descripción generada automáticamente">
            <a:extLst>
              <a:ext uri="{FF2B5EF4-FFF2-40B4-BE49-F238E27FC236}">
                <a16:creationId xmlns:a16="http://schemas.microsoft.com/office/drawing/2014/main" id="{38E3F02D-CADF-7A4E-A499-AC44CB8B3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-31898" y="5178056"/>
            <a:ext cx="12223898" cy="1729345"/>
          </a:xfrm>
          <a:prstGeom prst="rect">
            <a:avLst/>
          </a:prstGeom>
          <a:solidFill>
            <a:srgbClr val="C9D0D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285AC-4643-45C2-BBE0-B8F5802F1031}"/>
              </a:ext>
            </a:extLst>
          </p:cNvPr>
          <p:cNvSpPr txBox="1"/>
          <p:nvPr/>
        </p:nvSpPr>
        <p:spPr>
          <a:xfrm>
            <a:off x="670548" y="5489235"/>
            <a:ext cx="4419108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3500" b="1" cap="all" dirty="0">
                <a:solidFill>
                  <a:srgbClr val="01658F"/>
                </a:solidFill>
              </a:rPr>
              <a:t>GRACIAS</a:t>
            </a:r>
            <a:endParaRPr lang="es-MX" sz="3500" dirty="0">
              <a:solidFill>
                <a:srgbClr val="01658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Cuadro de texto 3">
            <a:extLst>
              <a:ext uri="{FF2B5EF4-FFF2-40B4-BE49-F238E27FC236}">
                <a16:creationId xmlns:a16="http://schemas.microsoft.com/office/drawing/2014/main" id="{16203EB2-0B70-4B02-8C6A-86CC816D0646}"/>
              </a:ext>
            </a:extLst>
          </p:cNvPr>
          <p:cNvSpPr txBox="1"/>
          <p:nvPr/>
        </p:nvSpPr>
        <p:spPr>
          <a:xfrm>
            <a:off x="670548" y="5994329"/>
            <a:ext cx="6742297" cy="45681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rgbClr val="01658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Rodrigo </a:t>
            </a:r>
            <a:r>
              <a:rPr lang="en-US" sz="1400" dirty="0" err="1">
                <a:solidFill>
                  <a:srgbClr val="01658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Yáñez</a:t>
            </a:r>
            <a:r>
              <a:rPr lang="en-US" sz="1400" dirty="0">
                <a:solidFill>
                  <a:srgbClr val="01658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Benítez</a:t>
            </a:r>
            <a:endParaRPr lang="es-MX" sz="1400" dirty="0">
              <a:solidFill>
                <a:srgbClr val="01658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MX" sz="1000" dirty="0">
                <a:solidFill>
                  <a:srgbClr val="01658F"/>
                </a:solidFill>
                <a:cs typeface="Times New Roman" panose="02020603050405020304" pitchFamily="18" charset="0"/>
              </a:rPr>
              <a:t>SUBSECRETARIO DE RELACIONES ECONÓMICAS INTERNACIONALES</a:t>
            </a:r>
            <a:endParaRPr lang="en-US" sz="900" dirty="0">
              <a:solidFill>
                <a:srgbClr val="01658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6A27EC-10E5-1D48-A0C7-929B60E8C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16" y="5594039"/>
            <a:ext cx="986129" cy="8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426945F-8573-754B-97F1-4B1B39843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:a16="http://schemas.microsoft.com/office/drawing/2014/main" id="{5BAFD9D8-8424-46D9-B261-2A31A78B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799" y="743674"/>
            <a:ext cx="3349429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500" b="1" u="none" strike="noStrike" kern="1200" cap="all" spc="0" normalizeH="0" baseline="0" noProof="0" dirty="0">
                <a:ln>
                  <a:noFill/>
                </a:ln>
                <a:solidFill>
                  <a:srgbClr val="01658F"/>
                </a:solidFill>
                <a:effectLst/>
                <a:uLnTx/>
                <a:uFillTx/>
                <a:cs typeface="Calibri" panose="020F0502020204030204" pitchFamily="34" charset="0"/>
              </a:rPr>
              <a:t>Cifras 2019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CC0DC1-8CDC-45AE-A12B-166C0CB38FFA}"/>
              </a:ext>
            </a:extLst>
          </p:cNvPr>
          <p:cNvSpPr txBox="1"/>
          <p:nvPr/>
        </p:nvSpPr>
        <p:spPr>
          <a:xfrm>
            <a:off x="2956068" y="1512919"/>
            <a:ext cx="6211179" cy="466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Las exportaciones chilenas sumaron </a:t>
            </a: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US$ 69.682 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millones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experimentando una caída del 8% con respecto al 2018.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62% 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 esta caída se explica por menor valor exportado en los productos mineros.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Los envíos no cobre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representaron el </a:t>
            </a:r>
            <a:r>
              <a:rPr lang="es-CL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52% </a:t>
            </a:r>
            <a:r>
              <a:rPr lang="es-CL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valor exportado por el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3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 sector </a:t>
            </a: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agropecuario, silvícola y pesquero 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alcanzó un </a:t>
            </a:r>
            <a:r>
              <a:rPr lang="es-CL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máximo histórico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durante el 2019. Sus embarques sumaron US$6.559 millones, alcanzando el mayor valor exportado gracias a un alza anual de 2,2%, destacando los envíos de fruta que también lograron un récord histórico, gracias al desempeño de las cerezas, ciruelas, paltas y peras.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3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Entre los </a:t>
            </a: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productos con más ventas 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 exterior destacaron </a:t>
            </a:r>
            <a:r>
              <a:rPr kumimoji="0" lang="es-CL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salmones, cerezas frescas y vino embotellado</a:t>
            </a:r>
            <a:r>
              <a:rPr kumimoji="0" lang="es-CL" sz="13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07B9507-7E69-CF45-9250-23DC6BB65D1A}"/>
              </a:ext>
            </a:extLst>
          </p:cNvPr>
          <p:cNvCxnSpPr>
            <a:cxnSpLocks/>
          </p:cNvCxnSpPr>
          <p:nvPr/>
        </p:nvCxnSpPr>
        <p:spPr>
          <a:xfrm flipH="1">
            <a:off x="1436914" y="2298839"/>
            <a:ext cx="90052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368D842-E632-9C48-B977-3FF1F7EC0190}"/>
              </a:ext>
            </a:extLst>
          </p:cNvPr>
          <p:cNvCxnSpPr>
            <a:cxnSpLocks/>
          </p:cNvCxnSpPr>
          <p:nvPr/>
        </p:nvCxnSpPr>
        <p:spPr>
          <a:xfrm flipH="1">
            <a:off x="1387929" y="3080986"/>
            <a:ext cx="90052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59DAD1A-F744-6542-A47B-5DBDEEACFBDD}"/>
              </a:ext>
            </a:extLst>
          </p:cNvPr>
          <p:cNvCxnSpPr>
            <a:cxnSpLocks/>
          </p:cNvCxnSpPr>
          <p:nvPr/>
        </p:nvCxnSpPr>
        <p:spPr>
          <a:xfrm flipH="1">
            <a:off x="1387929" y="3827586"/>
            <a:ext cx="90052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1CCA22CD-6B69-504E-ADC9-90100D12B61A}"/>
              </a:ext>
            </a:extLst>
          </p:cNvPr>
          <p:cNvCxnSpPr>
            <a:cxnSpLocks/>
          </p:cNvCxnSpPr>
          <p:nvPr/>
        </p:nvCxnSpPr>
        <p:spPr>
          <a:xfrm flipH="1">
            <a:off x="1387929" y="5253358"/>
            <a:ext cx="90052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>
            <a:extLst>
              <a:ext uri="{FF2B5EF4-FFF2-40B4-BE49-F238E27FC236}">
                <a16:creationId xmlns:a16="http://schemas.microsoft.com/office/drawing/2014/main" id="{06B28E41-59B1-1649-BF4D-CD32D07CF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292" y="1536647"/>
            <a:ext cx="531516" cy="48294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446B6C9-B9C1-1F45-B7AC-99C0403C8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487" y="2446675"/>
            <a:ext cx="522692" cy="39427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6001539B-5245-6441-AE8A-F4102CF8A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878" y="4297788"/>
            <a:ext cx="581930" cy="32677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4BB5C63-59B2-EF41-854D-D4CCBCC8F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292" y="3179014"/>
            <a:ext cx="474337" cy="47269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8350EA4-F083-6542-A80A-C42B773DA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1878" y="5558930"/>
            <a:ext cx="669959" cy="27875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D67E2E71-D55F-B645-807E-E3C77E394613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2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C623E25-7402-5E45-BDF9-432925D3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086EA9D-1FBD-441D-91A1-444CBEFDD82A}"/>
              </a:ext>
            </a:extLst>
          </p:cNvPr>
          <p:cNvSpPr txBox="1"/>
          <p:nvPr/>
        </p:nvSpPr>
        <p:spPr>
          <a:xfrm>
            <a:off x="1157656" y="889154"/>
            <a:ext cx="45616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L" sz="2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HITOS</a:t>
            </a:r>
            <a:r>
              <a:rPr lang="es-CL" sz="2500" dirty="0">
                <a:solidFill>
                  <a:srgbClr val="01658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2018-2020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67D09D-C79C-45AE-9DF9-487718254BA7}"/>
              </a:ext>
            </a:extLst>
          </p:cNvPr>
          <p:cNvSpPr txBox="1"/>
          <p:nvPr/>
        </p:nvSpPr>
        <p:spPr>
          <a:xfrm>
            <a:off x="1157656" y="4652271"/>
            <a:ext cx="1585535" cy="940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solidFill>
                  <a:srgbClr val="01658F"/>
                </a:solidFill>
              </a:rPr>
              <a:t>2020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606514" y="2087568"/>
            <a:ext cx="488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spc="300" dirty="0">
                <a:solidFill>
                  <a:srgbClr val="00586E"/>
                </a:solidFill>
              </a:rPr>
              <a:t>9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999318" y="2185662"/>
            <a:ext cx="423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Acuerdos aprobados  por el congreso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35970" y="2566260"/>
            <a:ext cx="5587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spc="300" dirty="0">
                <a:solidFill>
                  <a:srgbClr val="0091B2"/>
                </a:solidFill>
              </a:rPr>
              <a:t>6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989155" y="2672562"/>
            <a:ext cx="402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Negociaciones  en curso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77192" y="3068219"/>
            <a:ext cx="1117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spc="300" dirty="0">
                <a:solidFill>
                  <a:srgbClr val="499D9B"/>
                </a:solidFill>
              </a:rPr>
              <a:t>2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999318" y="3159462"/>
            <a:ext cx="4627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Acuerdos en tramitación parlamentaria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003134" y="483978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01658F"/>
                </a:solidFill>
              </a:rPr>
              <a:t>NUEVOS MERCADOS </a:t>
            </a:r>
          </a:p>
          <a:p>
            <a:r>
              <a:rPr lang="es-MX" sz="1600" b="1" dirty="0">
                <a:solidFill>
                  <a:srgbClr val="01658F"/>
                </a:solidFill>
              </a:rPr>
              <a:t>ESTRATEGICOS</a:t>
            </a:r>
            <a:endParaRPr lang="en-US" sz="1600" dirty="0">
              <a:solidFill>
                <a:srgbClr val="01658F"/>
              </a:solidFill>
            </a:endParaRPr>
          </a:p>
        </p:txBody>
      </p:sp>
      <p:cxnSp>
        <p:nvCxnSpPr>
          <p:cNvPr id="29" name="Conector recto 28"/>
          <p:cNvCxnSpPr/>
          <p:nvPr/>
        </p:nvCxnSpPr>
        <p:spPr>
          <a:xfrm>
            <a:off x="2873162" y="4805055"/>
            <a:ext cx="0" cy="646331"/>
          </a:xfrm>
          <a:prstGeom prst="line">
            <a:avLst/>
          </a:prstGeom>
          <a:ln w="28575">
            <a:solidFill>
              <a:srgbClr val="AD5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BA3B04E-3E59-4F55-99D4-E82FAA500F5D}"/>
              </a:ext>
            </a:extLst>
          </p:cNvPr>
          <p:cNvSpPr txBox="1"/>
          <p:nvPr/>
        </p:nvSpPr>
        <p:spPr>
          <a:xfrm>
            <a:off x="1600093" y="3555135"/>
            <a:ext cx="50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spc="300" dirty="0">
                <a:solidFill>
                  <a:srgbClr val="C00000"/>
                </a:solidFill>
              </a:rPr>
              <a:t>2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44692D4-5795-4452-9F1E-7BCDDA80A1FF}"/>
              </a:ext>
            </a:extLst>
          </p:cNvPr>
          <p:cNvSpPr txBox="1"/>
          <p:nvPr/>
        </p:nvSpPr>
        <p:spPr>
          <a:xfrm>
            <a:off x="1999318" y="3646363"/>
            <a:ext cx="410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Negociaciones concluidas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 descr="Imagen que contiene cuarto, señal, camiseta, reloj&#10;&#10;Descripción generada automáticamente">
            <a:extLst>
              <a:ext uri="{FF2B5EF4-FFF2-40B4-BE49-F238E27FC236}">
                <a16:creationId xmlns:a16="http://schemas.microsoft.com/office/drawing/2014/main" id="{E51F81DE-0385-8149-AF25-2E23A5448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41" y="1627322"/>
            <a:ext cx="4643636" cy="39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7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32F12C2-1D4E-0149-8B88-D1341E68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FD92903-655D-F54F-BCC5-D386F928A2CA}"/>
              </a:ext>
            </a:extLst>
          </p:cNvPr>
          <p:cNvSpPr/>
          <p:nvPr/>
        </p:nvSpPr>
        <p:spPr>
          <a:xfrm>
            <a:off x="1442546" y="2437751"/>
            <a:ext cx="1769649" cy="176964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6EEAC07-41BB-2448-A104-9EB49B279524}"/>
              </a:ext>
            </a:extLst>
          </p:cNvPr>
          <p:cNvSpPr/>
          <p:nvPr/>
        </p:nvSpPr>
        <p:spPr>
          <a:xfrm>
            <a:off x="3314701" y="2437751"/>
            <a:ext cx="1769649" cy="176964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1EF984D-2F61-A644-A1D2-7AED627070E8}"/>
              </a:ext>
            </a:extLst>
          </p:cNvPr>
          <p:cNvSpPr/>
          <p:nvPr/>
        </p:nvSpPr>
        <p:spPr>
          <a:xfrm>
            <a:off x="5186856" y="2437751"/>
            <a:ext cx="1769649" cy="176964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8B3752C-FA9D-B446-9AC5-A55A019DE5DB}"/>
              </a:ext>
            </a:extLst>
          </p:cNvPr>
          <p:cNvSpPr/>
          <p:nvPr/>
        </p:nvSpPr>
        <p:spPr>
          <a:xfrm>
            <a:off x="7059011" y="2437751"/>
            <a:ext cx="1769649" cy="176964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A0FF1E20-A02E-5941-BADA-A886B3E007F8}"/>
              </a:ext>
            </a:extLst>
          </p:cNvPr>
          <p:cNvSpPr/>
          <p:nvPr/>
        </p:nvSpPr>
        <p:spPr>
          <a:xfrm>
            <a:off x="8931167" y="2437751"/>
            <a:ext cx="1769649" cy="176964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278EC89-6599-4BD9-8214-DB1A06F195A1}"/>
              </a:ext>
            </a:extLst>
          </p:cNvPr>
          <p:cNvSpPr txBox="1"/>
          <p:nvPr/>
        </p:nvSpPr>
        <p:spPr>
          <a:xfrm>
            <a:off x="7021426" y="4484399"/>
            <a:ext cx="1676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cap="all" dirty="0">
                <a:solidFill>
                  <a:srgbClr val="263650"/>
                </a:solidFill>
              </a:rPr>
              <a:t>MENA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3A0C516-93DE-45EE-AF2B-BA8595A3C8B3}"/>
              </a:ext>
            </a:extLst>
          </p:cNvPr>
          <p:cNvSpPr txBox="1"/>
          <p:nvPr/>
        </p:nvSpPr>
        <p:spPr>
          <a:xfrm>
            <a:off x="8898309" y="4484399"/>
            <a:ext cx="1676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cap="all" dirty="0">
                <a:solidFill>
                  <a:srgbClr val="263650"/>
                </a:solidFill>
              </a:rPr>
              <a:t>Alianza del Pacífico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C71EE7F-A6B1-425C-A3A3-AF30A587870C}"/>
              </a:ext>
            </a:extLst>
          </p:cNvPr>
          <p:cNvSpPr txBox="1"/>
          <p:nvPr/>
        </p:nvSpPr>
        <p:spPr>
          <a:xfrm>
            <a:off x="1806377" y="4484399"/>
            <a:ext cx="115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cap="all" dirty="0">
                <a:solidFill>
                  <a:srgbClr val="263650"/>
                </a:solidFill>
              </a:rPr>
              <a:t>India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3997F33-4274-4E36-9731-AC8A38F1FDFD}"/>
              </a:ext>
            </a:extLst>
          </p:cNvPr>
          <p:cNvSpPr txBox="1"/>
          <p:nvPr/>
        </p:nvSpPr>
        <p:spPr>
          <a:xfrm>
            <a:off x="3122231" y="4484399"/>
            <a:ext cx="203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cap="all" dirty="0">
                <a:solidFill>
                  <a:srgbClr val="263650"/>
                </a:solidFill>
              </a:rPr>
              <a:t>ASEAN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755CCCC-6716-4D58-BAE5-5BC4A3CDEDE0}"/>
              </a:ext>
            </a:extLst>
          </p:cNvPr>
          <p:cNvSpPr txBox="1"/>
          <p:nvPr/>
        </p:nvSpPr>
        <p:spPr>
          <a:xfrm>
            <a:off x="5159986" y="4484399"/>
            <a:ext cx="167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cap="all" dirty="0">
                <a:solidFill>
                  <a:srgbClr val="263650"/>
                </a:solidFill>
              </a:rPr>
              <a:t>Unión económica Euroasiática</a:t>
            </a:r>
          </a:p>
        </p:txBody>
      </p:sp>
      <p:sp>
        <p:nvSpPr>
          <p:cNvPr id="41" name="Rectángulo 1">
            <a:extLst>
              <a:ext uri="{FF2B5EF4-FFF2-40B4-BE49-F238E27FC236}">
                <a16:creationId xmlns:a16="http://schemas.microsoft.com/office/drawing/2014/main" id="{898CA499-9070-4185-93FF-9D8C5B294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03" y="1213280"/>
            <a:ext cx="11375468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500" b="1" cap="all" dirty="0">
                <a:solidFill>
                  <a:srgbClr val="2C63A9"/>
                </a:solidFill>
                <a:cs typeface="Calibri" panose="020F0502020204030204" pitchFamily="34" charset="0"/>
              </a:rPr>
              <a:t>DESAFÍOS DE NUESTRA Política comercial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es-MX" sz="2000" b="1" cap="all" dirty="0">
                <a:solidFill>
                  <a:srgbClr val="263650"/>
                </a:solidFill>
              </a:rPr>
              <a:t>Mercados prioritarios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FD935E-5F95-43D3-9D43-54BF7D8D1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729" y="2867457"/>
            <a:ext cx="1073513" cy="107880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5E4F16D-3880-4843-A68C-0B613D2272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9458" y="2849948"/>
            <a:ext cx="981240" cy="4302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DCF6935-91CC-4D68-B00E-1D5C1CE91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78" y="2782960"/>
            <a:ext cx="1056147" cy="105614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E314A853-5A79-4DF4-8E2F-AF990441CF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88" y="3063884"/>
            <a:ext cx="1138475" cy="5303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5C884C-EC27-49DA-89AE-14257FD3C4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3"/>
          <a:stretch/>
        </p:blipFill>
        <p:spPr>
          <a:xfrm>
            <a:off x="5402887" y="2973578"/>
            <a:ext cx="1313594" cy="5970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5A6C12-0D9D-4441-9939-D0CCBB4B9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94" y="2805286"/>
            <a:ext cx="1033821" cy="1033821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E845810F-422C-DD4F-A2A7-9AE3D917FDCF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80255DB-3D5D-5446-BF06-1CA80872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D83D01-B3EB-41DA-9813-0219CFCE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39" y="2712460"/>
            <a:ext cx="6554358" cy="20067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Coronavirus (COVID-19)</a:t>
            </a:r>
            <a:br>
              <a:rPr lang="en-US" sz="3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Guerra </a:t>
            </a:r>
            <a:r>
              <a:rPr lang="en-US" sz="3500" b="1" dirty="0" err="1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Comercial</a:t>
            </a:r>
            <a:r>
              <a:rPr lang="en-US" sz="3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China – EE.UU.</a:t>
            </a:r>
            <a:br>
              <a:rPr lang="en-US" sz="3500" b="1" dirty="0">
                <a:solidFill>
                  <a:srgbClr val="01658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500" b="1" kern="1200" dirty="0">
              <a:solidFill>
                <a:srgbClr val="0165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81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FA200BD-0394-164B-A883-58A97FF1E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Imagen que contiene texto, mapa, dibujo&#10;&#10;Descripción generada automáticamente">
            <a:extLst>
              <a:ext uri="{FF2B5EF4-FFF2-40B4-BE49-F238E27FC236}">
                <a16:creationId xmlns:a16="http://schemas.microsoft.com/office/drawing/2014/main" id="{2C11B2FE-7450-6E43-8679-B9CAF1D45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32" y="716125"/>
            <a:ext cx="3943478" cy="4917964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D25A1F8-F57F-8F49-AF5B-3FBEC6665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00" y="5522566"/>
            <a:ext cx="4336064" cy="5968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0E3428-0F04-4166-AB02-047299F83088}"/>
              </a:ext>
            </a:extLst>
          </p:cNvPr>
          <p:cNvSpPr txBox="1"/>
          <p:nvPr/>
        </p:nvSpPr>
        <p:spPr>
          <a:xfrm>
            <a:off x="1223185" y="2062808"/>
            <a:ext cx="64156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lnSpc>
                <a:spcPct val="200000"/>
              </a:lnSpc>
              <a:buClr>
                <a:srgbClr val="C00000"/>
              </a:buClr>
              <a:buSzPct val="150000"/>
            </a:pPr>
            <a:r>
              <a:rPr lang="es-CL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 en las exportaciones (mineras y no mineras) </a:t>
            </a:r>
          </a:p>
          <a:p>
            <a:pPr>
              <a:buClr>
                <a:srgbClr val="C00000"/>
              </a:buClr>
            </a:pPr>
            <a:r>
              <a:rPr lang="es-CL" sz="15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Convocatoria Comité Nacional de Facilitación de Comercio.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endParaRPr lang="es-CL" sz="1300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Certificación de Origen: </a:t>
            </a:r>
            <a:r>
              <a:rPr lang="es-CL" sz="13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Ecuador, Colombia y Perú que permitirán el uso de copias de certificados. Gestiones con el Mercosur, Vietnam, Tailandia y Malasia. En países cuyos TLC exigen el original del certificado para la solicitud de la preferencia, haremos las gestiones correspondientes para alcanzar un esquema de utilización de las copias.  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endParaRPr lang="es-CL" sz="1300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Certificados Sanitarios: </a:t>
            </a:r>
            <a:r>
              <a:rPr lang="es-CL" sz="13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Junto al SAG, el Ministerio de Salud y SERNAPESCA, coordinamos acciones para los certificados requeridos para la exportación se emitan de forma expedita.</a:t>
            </a:r>
          </a:p>
          <a:p>
            <a:pPr>
              <a:buClr>
                <a:srgbClr val="C00000"/>
              </a:buClr>
            </a:pPr>
            <a:r>
              <a:rPr lang="es-CL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78422401-B3A7-4F2C-8AAB-A4E69A2DA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1247690"/>
            <a:ext cx="5540623" cy="59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lnSpc>
                <a:spcPct val="200000"/>
              </a:lnSpc>
              <a:buClr>
                <a:srgbClr val="00586E"/>
              </a:buClr>
              <a:buSzPct val="150000"/>
              <a:buNone/>
            </a:pPr>
            <a:r>
              <a:rPr lang="es-MX" sz="2000" b="1" dirty="0">
                <a:solidFill>
                  <a:srgbClr val="C00000"/>
                </a:solidFill>
                <a:cs typeface="Calibri" panose="020F0502020204030204" pitchFamily="34" charset="0"/>
              </a:rPr>
              <a:t>Principales efectos en el comercio exterior</a:t>
            </a:r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id="{3AD6DE97-FF4A-8B47-8F39-CC74D87B9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791070"/>
            <a:ext cx="88716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500" b="1" cap="all" dirty="0">
                <a:solidFill>
                  <a:srgbClr val="2C63A9"/>
                </a:solidFill>
                <a:cs typeface="Calibri" panose="020F0502020204030204" pitchFamily="34" charset="0"/>
              </a:rPr>
              <a:t>PANDEMIA COVID-19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500" b="1" cap="all" dirty="0">
                <a:solidFill>
                  <a:srgbClr val="272F36"/>
                </a:solidFill>
              </a:rPr>
              <a:t>IMPACTO EN EL COMERCIO INTERNACIONAL DE CHILE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E7EDEF5-9F09-F74D-98EB-A9D8A532D0BB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9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91640EB3-4ADA-9E49-AB3A-07B449036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B3AA47A7-8EB5-7A47-A1D0-B166CE37564D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D0E3428-0F04-4166-AB02-047299F83088}"/>
              </a:ext>
            </a:extLst>
          </p:cNvPr>
          <p:cNvSpPr txBox="1"/>
          <p:nvPr/>
        </p:nvSpPr>
        <p:spPr>
          <a:xfrm>
            <a:off x="1186986" y="2030753"/>
            <a:ext cx="670008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lnSpc>
                <a:spcPct val="200000"/>
              </a:lnSpc>
              <a:buClr>
                <a:srgbClr val="619DAA"/>
              </a:buClr>
              <a:buSzPct val="150000"/>
            </a:pPr>
            <a:r>
              <a:rPr lang="es-CL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 en las importaciones </a:t>
            </a:r>
          </a:p>
          <a:p>
            <a:pPr>
              <a:buClr>
                <a:srgbClr val="619DAA"/>
              </a:buClr>
            </a:pPr>
            <a:r>
              <a:rPr lang="es-CL" sz="13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  <a:p>
            <a:pPr marL="342900" indent="-342900">
              <a:buClr>
                <a:srgbClr val="619DAA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Convocatoria Comité Nacional de Facilitación de Comercio.</a:t>
            </a:r>
          </a:p>
          <a:p>
            <a:pPr marL="342900" indent="-342900">
              <a:buClr>
                <a:srgbClr val="619DAA"/>
              </a:buClr>
              <a:buFont typeface="+mj-lt"/>
              <a:buAutoNum type="arabicPeriod"/>
            </a:pPr>
            <a:endParaRPr lang="es-CL" sz="1300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Clr>
                <a:srgbClr val="619DAA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Certificación de Origen: </a:t>
            </a:r>
            <a:r>
              <a:rPr lang="es-ES" sz="13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Resolución N°1179 de Aduanas y que permite la utilización de copias de todos los documentos que se requieren para el ingreso de las mercancías, sujeto a que se presenten en el plazo de 30 días. Ésta última cubriría los casos especiales, a condición de que pasada la contingencia se regularicen los documentos (y exista la cooperación entre agencias que se requiera). </a:t>
            </a:r>
          </a:p>
          <a:p>
            <a:pPr marL="342900" indent="-342900">
              <a:buClr>
                <a:srgbClr val="619DAA"/>
              </a:buClr>
              <a:buFont typeface="+mj-lt"/>
              <a:buAutoNum type="arabicPeriod"/>
            </a:pPr>
            <a:endParaRPr lang="es-CL" sz="1300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Clr>
                <a:srgbClr val="619DAA"/>
              </a:buClr>
              <a:buFont typeface="+mj-lt"/>
              <a:buAutoNum type="arabicPeriod"/>
            </a:pPr>
            <a:r>
              <a:rPr lang="es-CL" sz="1300" b="1" dirty="0">
                <a:solidFill>
                  <a:srgbClr val="272F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Certificados Sanitarios: </a:t>
            </a:r>
            <a:r>
              <a:rPr lang="es-CL" sz="13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Avanzaremos junto al SAG, el Ministerio de Salud y SERNAPESCA en coordinar acciones para que las importaciones se materialicen de manera rápida y segura.</a:t>
            </a:r>
          </a:p>
        </p:txBody>
      </p:sp>
      <p:sp>
        <p:nvSpPr>
          <p:cNvPr id="15" name="Rectángulo 1">
            <a:extLst>
              <a:ext uri="{FF2B5EF4-FFF2-40B4-BE49-F238E27FC236}">
                <a16:creationId xmlns:a16="http://schemas.microsoft.com/office/drawing/2014/main" id="{F8C00610-EE9A-CD4A-9565-6FBF44DE3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1247690"/>
            <a:ext cx="5540623" cy="59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lnSpc>
                <a:spcPct val="200000"/>
              </a:lnSpc>
              <a:buClr>
                <a:srgbClr val="00586E"/>
              </a:buClr>
              <a:buSzPct val="150000"/>
              <a:buNone/>
            </a:pPr>
            <a:r>
              <a:rPr lang="es-MX" sz="2000" b="1" dirty="0">
                <a:solidFill>
                  <a:srgbClr val="C00000"/>
                </a:solidFill>
                <a:cs typeface="Calibri" panose="020F0502020204030204" pitchFamily="34" charset="0"/>
              </a:rPr>
              <a:t>Principales efectos en el comercio exterior</a:t>
            </a:r>
          </a:p>
        </p:txBody>
      </p:sp>
      <p:sp>
        <p:nvSpPr>
          <p:cNvPr id="19" name="Rectángulo 1">
            <a:extLst>
              <a:ext uri="{FF2B5EF4-FFF2-40B4-BE49-F238E27FC236}">
                <a16:creationId xmlns:a16="http://schemas.microsoft.com/office/drawing/2014/main" id="{F75776BB-9508-AE41-BB09-1687B7172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791070"/>
            <a:ext cx="88716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500" b="1" cap="all" dirty="0">
                <a:solidFill>
                  <a:srgbClr val="2C63A9"/>
                </a:solidFill>
                <a:cs typeface="Calibri" panose="020F0502020204030204" pitchFamily="34" charset="0"/>
              </a:rPr>
              <a:t>PANDEMIA COVID-19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500" b="1" cap="all" dirty="0">
                <a:solidFill>
                  <a:srgbClr val="272F36"/>
                </a:solidFill>
              </a:rPr>
              <a:t>IMPACTO EN EL COMERCIO INTERNACIONAL DE CHILE </a:t>
            </a:r>
          </a:p>
        </p:txBody>
      </p:sp>
      <p:pic>
        <p:nvPicPr>
          <p:cNvPr id="24" name="Imagen 23" descr="Imagen que contiene texto, mapa, dibujo&#10;&#10;Descripción generada automáticamente">
            <a:extLst>
              <a:ext uri="{FF2B5EF4-FFF2-40B4-BE49-F238E27FC236}">
                <a16:creationId xmlns:a16="http://schemas.microsoft.com/office/drawing/2014/main" id="{F1341489-BAF9-8E49-9C1C-667FC6A58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32" y="716125"/>
            <a:ext cx="3943478" cy="4917964"/>
          </a:xfrm>
          <a:prstGeom prst="rect">
            <a:avLst/>
          </a:prstGeom>
        </p:spPr>
      </p:pic>
      <p:pic>
        <p:nvPicPr>
          <p:cNvPr id="25" name="Imagen 2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0345E-EAD7-E542-8E3D-7677E727D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07" y="5470384"/>
            <a:ext cx="4341128" cy="59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E38858E-80C3-C34D-A2D8-39084DC8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F9684BC-650F-1A4D-A846-15C14506AD15}"/>
              </a:ext>
            </a:extLst>
          </p:cNvPr>
          <p:cNvSpPr/>
          <p:nvPr/>
        </p:nvSpPr>
        <p:spPr>
          <a:xfrm>
            <a:off x="328448" y="10171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800" b="1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POLÍTICA COMERCIAL DE CHILE: 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SUS INICIOS y </a:t>
            </a:r>
            <a:r>
              <a:rPr lang="en-AU" sz="800" cap="all" dirty="0" err="1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DóNDE</a:t>
            </a:r>
            <a:r>
              <a:rPr lang="en-AU" sz="800" cap="all" dirty="0">
                <a:solidFill>
                  <a:srgbClr val="26365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ESTAMOS</a:t>
            </a:r>
            <a:endParaRPr lang="es-CL" sz="800" dirty="0">
              <a:solidFill>
                <a:srgbClr val="26365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D0E3428-0F04-4166-AB02-047299F83088}"/>
              </a:ext>
            </a:extLst>
          </p:cNvPr>
          <p:cNvSpPr txBox="1"/>
          <p:nvPr/>
        </p:nvSpPr>
        <p:spPr>
          <a:xfrm>
            <a:off x="1581203" y="2105027"/>
            <a:ext cx="629812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endParaRPr lang="es-MX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Coordinación público- privada multisecorial</a:t>
            </a:r>
          </a:p>
          <a:p>
            <a:pPr marL="342900" indent="-34290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Mantener las cadenas logísticas y de producción</a:t>
            </a:r>
          </a:p>
          <a:p>
            <a:pPr marL="342900" indent="-34290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72F3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Apoyo en materia de facilitación de comercio</a:t>
            </a:r>
          </a:p>
          <a:p>
            <a:pPr marL="285750" indent="-28575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endParaRPr lang="es-MX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">
              <a:lnSpc>
                <a:spcPct val="200000"/>
              </a:lnSpc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endParaRPr lang="es-MX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619DAA"/>
              </a:buClr>
              <a:buSzPct val="150000"/>
              <a:buFont typeface="Arial" panose="020B0604020202020204" pitchFamily="34" charset="0"/>
              <a:buChar char="•"/>
            </a:pPr>
            <a:endParaRPr lang="es-CL" dirty="0">
              <a:solidFill>
                <a:srgbClr val="272F3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ángulo 1">
            <a:extLst>
              <a:ext uri="{FF2B5EF4-FFF2-40B4-BE49-F238E27FC236}">
                <a16:creationId xmlns:a16="http://schemas.microsoft.com/office/drawing/2014/main" id="{436E6AB5-FA9B-8942-9A73-86219D856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1247690"/>
            <a:ext cx="5540623" cy="59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lnSpc>
                <a:spcPct val="200000"/>
              </a:lnSpc>
              <a:buClr>
                <a:srgbClr val="00586E"/>
              </a:buClr>
              <a:buSzPct val="150000"/>
              <a:buNone/>
            </a:pPr>
            <a:r>
              <a:rPr lang="es-MX" sz="2000" b="1" dirty="0">
                <a:solidFill>
                  <a:srgbClr val="C00000"/>
                </a:solidFill>
                <a:cs typeface="Calibri" panose="020F0502020204030204" pitchFamily="34" charset="0"/>
              </a:rPr>
              <a:t>Principales efectos en el comercio exterior</a:t>
            </a:r>
          </a:p>
        </p:txBody>
      </p:sp>
      <p:sp>
        <p:nvSpPr>
          <p:cNvPr id="19" name="Rectángulo 1">
            <a:extLst>
              <a:ext uri="{FF2B5EF4-FFF2-40B4-BE49-F238E27FC236}">
                <a16:creationId xmlns:a16="http://schemas.microsoft.com/office/drawing/2014/main" id="{B2CB3C24-9C41-0841-A94C-16A94BBAC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33" y="791070"/>
            <a:ext cx="88716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500" b="1" cap="all" dirty="0">
                <a:solidFill>
                  <a:srgbClr val="2C63A9"/>
                </a:solidFill>
                <a:cs typeface="Calibri" panose="020F0502020204030204" pitchFamily="34" charset="0"/>
              </a:rPr>
              <a:t>PANDEMIA COVID-19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500" b="1" cap="all" dirty="0">
                <a:solidFill>
                  <a:srgbClr val="272F36"/>
                </a:solidFill>
              </a:rPr>
              <a:t>IMPACTO EN EL COMERCIO INTERNACIONAL DE CHILE </a:t>
            </a:r>
          </a:p>
        </p:txBody>
      </p:sp>
      <p:pic>
        <p:nvPicPr>
          <p:cNvPr id="20" name="Imagen 19" descr="Imagen que contiene texto, mapa, dibujo&#10;&#10;Descripción generada automáticamente">
            <a:extLst>
              <a:ext uri="{FF2B5EF4-FFF2-40B4-BE49-F238E27FC236}">
                <a16:creationId xmlns:a16="http://schemas.microsoft.com/office/drawing/2014/main" id="{C7F38400-4AA0-3441-B4BF-8122734A6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32" y="716125"/>
            <a:ext cx="3943478" cy="4917964"/>
          </a:xfrm>
          <a:prstGeom prst="rect">
            <a:avLst/>
          </a:prstGeom>
        </p:spPr>
      </p:pic>
      <p:pic>
        <p:nvPicPr>
          <p:cNvPr id="24" name="Imagen 2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A7EE5E5-BBAB-DD48-B104-A5D4EB54A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66" y="5486400"/>
            <a:ext cx="3945996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3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1335</Words>
  <Application>Microsoft Office PowerPoint</Application>
  <PresentationFormat>Panorámica</PresentationFormat>
  <Paragraphs>301</Paragraphs>
  <Slides>22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Coronavirus (COVID-19) Guerra Comercial China – EE.UU.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CARLA ALEJANDRA HENRIQUEZ</dc:creator>
  <cp:lastModifiedBy>CARLA ALEJANDRA HENRIQUEZ</cp:lastModifiedBy>
  <cp:revision>253</cp:revision>
  <cp:lastPrinted>2020-03-03T20:37:39Z</cp:lastPrinted>
  <dcterms:created xsi:type="dcterms:W3CDTF">2020-03-03T01:07:21Z</dcterms:created>
  <dcterms:modified xsi:type="dcterms:W3CDTF">2020-04-16T13:20:21Z</dcterms:modified>
</cp:coreProperties>
</file>