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Archivo Black" panose="020B0604020202020204" charset="0"/>
      <p:regular r:id="rId10"/>
    </p:embeddedFont>
    <p:embeddedFont>
      <p:font typeface="Montserrat Classic" panose="020B0604020202020204" charset="0"/>
      <p:regular r:id="rId11"/>
    </p:embeddedFont>
    <p:embeddedFont>
      <p:font typeface="Montserrat Classic Bold" panose="020B0604020202020204" charset="0"/>
      <p:regular r:id="rId12"/>
    </p:embeddedFont>
    <p:embeddedFont>
      <p:font typeface="Montserrat Light" panose="00000400000000000000" pitchFamily="2" charset="0"/>
      <p:regular r:id="rId13"/>
    </p:embeddedFont>
    <p:embeddedFont>
      <p:font typeface="Montserrat Light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B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063652"/>
            <a:ext cx="18288000" cy="7223348"/>
          </a:xfrm>
          <a:custGeom>
            <a:avLst/>
            <a:gdLst/>
            <a:ahLst/>
            <a:cxnLst/>
            <a:rect l="l" t="t" r="r" b="b"/>
            <a:pathLst>
              <a:path w="18288000" h="7086449">
                <a:moveTo>
                  <a:pt x="0" y="0"/>
                </a:moveTo>
                <a:lnTo>
                  <a:pt x="18288000" y="0"/>
                </a:lnTo>
                <a:lnTo>
                  <a:pt x="18288000" y="7086449"/>
                </a:lnTo>
                <a:lnTo>
                  <a:pt x="0" y="708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089" b="-27957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3" name="TextBox 3"/>
          <p:cNvSpPr txBox="1"/>
          <p:nvPr/>
        </p:nvSpPr>
        <p:spPr>
          <a:xfrm>
            <a:off x="914013" y="1986251"/>
            <a:ext cx="16459975" cy="1587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36"/>
              </a:lnSpc>
            </a:pPr>
            <a:r>
              <a:rPr lang="en-US" sz="9301" spc="130">
                <a:solidFill>
                  <a:srgbClr val="040506"/>
                </a:solidFill>
                <a:latin typeface="Archivo Black"/>
                <a:ea typeface="Archivo Black"/>
                <a:cs typeface="Archivo Black"/>
                <a:sym typeface="Archivo Black"/>
              </a:rPr>
              <a:t>CEPA CHILE - FILIPINAS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45162" y="1559607"/>
            <a:ext cx="10997677" cy="441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1"/>
              </a:lnSpc>
            </a:pPr>
            <a:r>
              <a:rPr lang="en-US" sz="2653" b="1" spc="140">
                <a:solidFill>
                  <a:srgbClr val="231F2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REUNIÓN CUARTO ADJUNTO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838882" y="7437783"/>
            <a:ext cx="5649793" cy="2527896"/>
            <a:chOff x="0" y="0"/>
            <a:chExt cx="1488011" cy="66578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88011" cy="665783"/>
            </a:xfrm>
            <a:custGeom>
              <a:avLst/>
              <a:gdLst/>
              <a:ahLst/>
              <a:cxnLst/>
              <a:rect l="l" t="t" r="r" b="b"/>
              <a:pathLst>
                <a:path w="1488011" h="665783">
                  <a:moveTo>
                    <a:pt x="0" y="0"/>
                  </a:moveTo>
                  <a:lnTo>
                    <a:pt x="1488011" y="0"/>
                  </a:lnTo>
                  <a:lnTo>
                    <a:pt x="1488011" y="665783"/>
                  </a:lnTo>
                  <a:lnTo>
                    <a:pt x="0" y="665783"/>
                  </a:lnTo>
                  <a:close/>
                </a:path>
              </a:pathLst>
            </a:custGeom>
            <a:solidFill>
              <a:srgbClr val="000000">
                <a:alpha val="35686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488011" cy="675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2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4816164" y="7540182"/>
            <a:ext cx="2443136" cy="2323098"/>
          </a:xfrm>
          <a:custGeom>
            <a:avLst/>
            <a:gdLst/>
            <a:ahLst/>
            <a:cxnLst/>
            <a:rect l="l" t="t" r="r" b="b"/>
            <a:pathLst>
              <a:path w="2443136" h="2323098">
                <a:moveTo>
                  <a:pt x="0" y="0"/>
                </a:moveTo>
                <a:lnTo>
                  <a:pt x="2443136" y="0"/>
                </a:lnTo>
                <a:lnTo>
                  <a:pt x="2443136" y="2323098"/>
                </a:lnTo>
                <a:lnTo>
                  <a:pt x="0" y="232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9" name="TextBox 9"/>
          <p:cNvSpPr txBox="1"/>
          <p:nvPr/>
        </p:nvSpPr>
        <p:spPr>
          <a:xfrm>
            <a:off x="10379324" y="8551707"/>
            <a:ext cx="4240526" cy="1054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 spc="-4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Pablo </a:t>
            </a:r>
            <a:r>
              <a:rPr lang="en-US" sz="2000" spc="-40" dirty="0" err="1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Urria</a:t>
            </a:r>
            <a:r>
              <a:rPr lang="en-US" sz="2000" spc="-4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Hering</a:t>
            </a:r>
          </a:p>
          <a:p>
            <a:pPr algn="r">
              <a:lnSpc>
                <a:spcPts val="2800"/>
              </a:lnSpc>
            </a:pPr>
            <a:r>
              <a:rPr lang="en-US" sz="2000" spc="-4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Jefe </a:t>
            </a:r>
            <a:r>
              <a:rPr lang="en-US" sz="2000" spc="-40" dirty="0" err="1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Negociador</a:t>
            </a:r>
            <a:endParaRPr lang="en-US" sz="2000" spc="-4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algn="r">
              <a:lnSpc>
                <a:spcPts val="2800"/>
              </a:lnSpc>
              <a:spcBef>
                <a:spcPct val="0"/>
              </a:spcBef>
            </a:pPr>
            <a:r>
              <a:rPr lang="en-US" sz="2000" spc="-4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14 de mayo de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3" name="Group 3"/>
          <p:cNvGrpSpPr/>
          <p:nvPr/>
        </p:nvGrpSpPr>
        <p:grpSpPr>
          <a:xfrm>
            <a:off x="5681400" y="0"/>
            <a:ext cx="1710961" cy="10287000"/>
            <a:chOff x="0" y="0"/>
            <a:chExt cx="450623" cy="281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23" cy="2811518"/>
            </a:xfrm>
            <a:custGeom>
              <a:avLst/>
              <a:gdLst/>
              <a:ahLst/>
              <a:cxnLst/>
              <a:rect l="l" t="t" r="r" b="b"/>
              <a:pathLst>
                <a:path w="450623" h="2811518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1693" y="-39114"/>
            <a:ext cx="5683093" cy="10365228"/>
          </a:xfrm>
          <a:custGeom>
            <a:avLst/>
            <a:gdLst/>
            <a:ahLst/>
            <a:cxnLst/>
            <a:rect l="l" t="t" r="r" b="b"/>
            <a:pathLst>
              <a:path w="5764428" h="10365228">
                <a:moveTo>
                  <a:pt x="0" y="0"/>
                </a:moveTo>
                <a:lnTo>
                  <a:pt x="5764429" y="0"/>
                </a:lnTo>
                <a:lnTo>
                  <a:pt x="5764429" y="10365228"/>
                </a:lnTo>
                <a:lnTo>
                  <a:pt x="0" y="103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0335" b="-383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7" name="TextBox 7"/>
          <p:cNvSpPr txBox="1"/>
          <p:nvPr/>
        </p:nvSpPr>
        <p:spPr>
          <a:xfrm>
            <a:off x="7392361" y="531879"/>
            <a:ext cx="13400815" cy="89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91"/>
              </a:lnSpc>
              <a:spcBef>
                <a:spcPct val="0"/>
              </a:spcBef>
            </a:pPr>
            <a:r>
              <a:rPr lang="en-US" sz="5283" spc="184">
                <a:solidFill>
                  <a:srgbClr val="595B31"/>
                </a:solidFill>
                <a:latin typeface="Archivo Black"/>
                <a:ea typeface="Archivo Black"/>
                <a:cs typeface="Archivo Black"/>
                <a:sym typeface="Archivo Black"/>
              </a:rPr>
              <a:t>FILIPINAS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81876" y="1586546"/>
            <a:ext cx="9556774" cy="7432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529"/>
              </a:lnSpc>
            </a:pPr>
            <a:endParaRPr dirty="0"/>
          </a:p>
          <a:p>
            <a:pPr marL="647697" lvl="1" indent="-323848" algn="just">
              <a:lnSpc>
                <a:spcPts val="4529"/>
              </a:lnSpc>
              <a:buFont typeface="Arial"/>
              <a:buChar char="•"/>
            </a:pP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Es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el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gran mercado del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Sudeste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Asiático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con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el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que no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tenemos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acuerdo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marL="647697" lvl="1" indent="-323848" algn="just">
              <a:lnSpc>
                <a:spcPts val="4529"/>
              </a:lnSpc>
              <a:buFont typeface="Arial"/>
              <a:buChar char="•"/>
            </a:pP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Economía de alto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dinamismo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y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proyección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marL="647697" lvl="1" indent="-323848" algn="just">
              <a:lnSpc>
                <a:spcPts val="4529"/>
              </a:lnSpc>
              <a:buFont typeface="Arial"/>
              <a:buChar char="•"/>
            </a:pP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En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línea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con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el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plan de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inserción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Chile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en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el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mercado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asiático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marL="647697" lvl="1" indent="-323848" algn="just">
              <a:lnSpc>
                <a:spcPts val="4529"/>
              </a:lnSpc>
              <a:buFont typeface="Arial"/>
              <a:buChar char="•"/>
            </a:pP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Mantenemos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una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relación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cooperación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mediante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ASEAN.</a:t>
            </a:r>
          </a:p>
          <a:p>
            <a:pPr marL="647697" lvl="1" indent="-323848" algn="just">
              <a:lnSpc>
                <a:spcPts val="4529"/>
              </a:lnSpc>
              <a:buFont typeface="Arial"/>
              <a:buChar char="•"/>
            </a:pP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Posibilidad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abarcar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temas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interés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Chile.</a:t>
            </a:r>
          </a:p>
          <a:p>
            <a:pPr marL="647697" lvl="1" indent="-323848" algn="just">
              <a:lnSpc>
                <a:spcPts val="4529"/>
              </a:lnSpc>
              <a:buFont typeface="Arial"/>
              <a:buChar char="•"/>
            </a:pP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Complementariedad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las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exportaciones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: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equipos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y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maquinaria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electrónica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(Filipinas) /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cobre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litio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y </a:t>
            </a:r>
            <a:r>
              <a:rPr lang="en-US" sz="2999" dirty="0" err="1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alimentos</a:t>
            </a:r>
            <a:r>
              <a:rPr lang="en-US" sz="2999" dirty="0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(Chile).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3" name="Group 3"/>
          <p:cNvGrpSpPr/>
          <p:nvPr/>
        </p:nvGrpSpPr>
        <p:grpSpPr>
          <a:xfrm>
            <a:off x="5476157" y="0"/>
            <a:ext cx="1710961" cy="10287000"/>
            <a:chOff x="0" y="0"/>
            <a:chExt cx="450623" cy="281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23" cy="2811518"/>
            </a:xfrm>
            <a:custGeom>
              <a:avLst/>
              <a:gdLst/>
              <a:ahLst/>
              <a:cxnLst/>
              <a:rect l="l" t="t" r="r" b="b"/>
              <a:pathLst>
                <a:path w="450623" h="2811518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329" y="0"/>
            <a:ext cx="5459828" cy="10287000"/>
          </a:xfrm>
          <a:custGeom>
            <a:avLst/>
            <a:gdLst/>
            <a:ahLst/>
            <a:cxnLst/>
            <a:rect l="l" t="t" r="r" b="b"/>
            <a:pathLst>
              <a:path w="5764428" h="10365228">
                <a:moveTo>
                  <a:pt x="0" y="0"/>
                </a:moveTo>
                <a:lnTo>
                  <a:pt x="5764429" y="0"/>
                </a:lnTo>
                <a:lnTo>
                  <a:pt x="5764429" y="10365228"/>
                </a:lnTo>
                <a:lnTo>
                  <a:pt x="0" y="10365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0335" b="-383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7" name="TextBox 7"/>
          <p:cNvSpPr txBox="1"/>
          <p:nvPr/>
        </p:nvSpPr>
        <p:spPr>
          <a:xfrm>
            <a:off x="7392361" y="531879"/>
            <a:ext cx="13400815" cy="89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91"/>
              </a:lnSpc>
              <a:spcBef>
                <a:spcPct val="0"/>
              </a:spcBef>
            </a:pPr>
            <a:r>
              <a:rPr lang="en-US" sz="5283" spc="184">
                <a:solidFill>
                  <a:srgbClr val="595B31"/>
                </a:solidFill>
                <a:latin typeface="Archivo Black"/>
                <a:ea typeface="Archivo Black"/>
                <a:cs typeface="Archivo Black"/>
                <a:sym typeface="Archivo Black"/>
              </a:rPr>
              <a:t>FILIPINAS - CHILE 2024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81876" y="1586546"/>
            <a:ext cx="9556774" cy="5692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9"/>
              </a:lnSpc>
            </a:pPr>
            <a:endParaRPr/>
          </a:p>
          <a:p>
            <a:pPr marL="647697" lvl="1" indent="-323848" algn="l">
              <a:lnSpc>
                <a:spcPts val="4529"/>
              </a:lnSpc>
              <a:buFont typeface="Arial"/>
              <a:buChar char="•"/>
            </a:pPr>
            <a:r>
              <a:rPr lang="en-US" sz="2999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Intercambio Comercial: US$ 266 millones.</a:t>
            </a:r>
          </a:p>
          <a:p>
            <a:pPr algn="l">
              <a:lnSpc>
                <a:spcPts val="4529"/>
              </a:lnSpc>
            </a:pPr>
            <a:endParaRPr lang="en-US" sz="2999">
              <a:solidFill>
                <a:srgbClr val="595B3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647697" lvl="1" indent="-323848" algn="l">
              <a:lnSpc>
                <a:spcPts val="4529"/>
              </a:lnSpc>
              <a:buFont typeface="Arial"/>
              <a:buChar char="•"/>
            </a:pPr>
            <a:r>
              <a:rPr lang="en-US" sz="2999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Exportaciones: US$ 202 millones.</a:t>
            </a:r>
          </a:p>
          <a:p>
            <a:pPr algn="l">
              <a:lnSpc>
                <a:spcPts val="4529"/>
              </a:lnSpc>
            </a:pPr>
            <a:endParaRPr lang="en-US" sz="2999">
              <a:solidFill>
                <a:srgbClr val="595B3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647697" lvl="1" indent="-323848" algn="l">
              <a:lnSpc>
                <a:spcPts val="4529"/>
              </a:lnSpc>
              <a:buFont typeface="Arial"/>
              <a:buChar char="•"/>
            </a:pPr>
            <a:r>
              <a:rPr lang="en-US" sz="2999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Importaciones: US$ 64 millones.</a:t>
            </a:r>
          </a:p>
          <a:p>
            <a:pPr algn="l">
              <a:lnSpc>
                <a:spcPts val="4529"/>
              </a:lnSpc>
            </a:pPr>
            <a:endParaRPr lang="en-US" sz="2999">
              <a:solidFill>
                <a:srgbClr val="595B3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647697" lvl="1" indent="-323848" algn="l">
              <a:lnSpc>
                <a:spcPts val="4529"/>
              </a:lnSpc>
              <a:buFont typeface="Arial"/>
              <a:buChar char="•"/>
            </a:pPr>
            <a:r>
              <a:rPr lang="en-US" sz="2999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Saldo balanza comercial: US$ 60 millones.</a:t>
            </a:r>
          </a:p>
          <a:p>
            <a:pPr algn="l">
              <a:lnSpc>
                <a:spcPts val="4529"/>
              </a:lnSpc>
            </a:pPr>
            <a:endParaRPr lang="en-US" sz="2999">
              <a:solidFill>
                <a:srgbClr val="595B3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647697" lvl="1" indent="-323848" algn="l">
              <a:lnSpc>
                <a:spcPts val="4529"/>
              </a:lnSpc>
              <a:buFont typeface="Arial"/>
              <a:buChar char="•"/>
            </a:pPr>
            <a:r>
              <a:rPr lang="en-US" sz="2999">
                <a:solidFill>
                  <a:srgbClr val="595B3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No se registran inversiones recíprocas.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5191" b="433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357312" y="1028700"/>
            <a:ext cx="15591759" cy="8229600"/>
            <a:chOff x="0" y="0"/>
            <a:chExt cx="4106471" cy="21674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06471" cy="2167467"/>
            </a:xfrm>
            <a:custGeom>
              <a:avLst/>
              <a:gdLst/>
              <a:ahLst/>
              <a:cxnLst/>
              <a:rect l="l" t="t" r="r" b="b"/>
              <a:pathLst>
                <a:path w="4106471" h="2167467">
                  <a:moveTo>
                    <a:pt x="12413" y="0"/>
                  </a:moveTo>
                  <a:lnTo>
                    <a:pt x="4094058" y="0"/>
                  </a:lnTo>
                  <a:cubicBezTo>
                    <a:pt x="4100914" y="0"/>
                    <a:pt x="4106471" y="5558"/>
                    <a:pt x="4106471" y="12413"/>
                  </a:cubicBezTo>
                  <a:lnTo>
                    <a:pt x="4106471" y="2155053"/>
                  </a:lnTo>
                  <a:cubicBezTo>
                    <a:pt x="4106471" y="2158346"/>
                    <a:pt x="4105164" y="2161503"/>
                    <a:pt x="4102836" y="2163831"/>
                  </a:cubicBezTo>
                  <a:cubicBezTo>
                    <a:pt x="4100507" y="2166159"/>
                    <a:pt x="4097350" y="2167467"/>
                    <a:pt x="4094058" y="2167467"/>
                  </a:cubicBezTo>
                  <a:lnTo>
                    <a:pt x="12413" y="2167467"/>
                  </a:lnTo>
                  <a:cubicBezTo>
                    <a:pt x="9121" y="2167467"/>
                    <a:pt x="5964" y="2166159"/>
                    <a:pt x="3636" y="2163831"/>
                  </a:cubicBezTo>
                  <a:cubicBezTo>
                    <a:pt x="1308" y="2161503"/>
                    <a:pt x="0" y="2158346"/>
                    <a:pt x="0" y="2155053"/>
                  </a:cubicBezTo>
                  <a:lnTo>
                    <a:pt x="0" y="12413"/>
                  </a:lnTo>
                  <a:cubicBezTo>
                    <a:pt x="0" y="9121"/>
                    <a:pt x="1308" y="5964"/>
                    <a:pt x="3636" y="3636"/>
                  </a:cubicBezTo>
                  <a:cubicBezTo>
                    <a:pt x="5964" y="1308"/>
                    <a:pt x="9121" y="0"/>
                    <a:pt x="12413" y="0"/>
                  </a:cubicBezTo>
                  <a:close/>
                </a:path>
              </a:pathLst>
            </a:custGeom>
            <a:solidFill>
              <a:srgbClr val="FFFFFF">
                <a:alpha val="50980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4106471" cy="21865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978527" y="3525133"/>
            <a:ext cx="4825140" cy="2315130"/>
            <a:chOff x="0" y="0"/>
            <a:chExt cx="1161266" cy="5571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61266" cy="557182"/>
            </a:xfrm>
            <a:custGeom>
              <a:avLst/>
              <a:gdLst/>
              <a:ahLst/>
              <a:cxnLst/>
              <a:rect l="l" t="t" r="r" b="b"/>
              <a:pathLst>
                <a:path w="1161266" h="557182">
                  <a:moveTo>
                    <a:pt x="32090" y="0"/>
                  </a:moveTo>
                  <a:lnTo>
                    <a:pt x="1129176" y="0"/>
                  </a:lnTo>
                  <a:cubicBezTo>
                    <a:pt x="1137687" y="0"/>
                    <a:pt x="1145849" y="3381"/>
                    <a:pt x="1151867" y="9399"/>
                  </a:cubicBezTo>
                  <a:cubicBezTo>
                    <a:pt x="1157885" y="15417"/>
                    <a:pt x="1161266" y="23579"/>
                    <a:pt x="1161266" y="32090"/>
                  </a:cubicBezTo>
                  <a:lnTo>
                    <a:pt x="1161266" y="525092"/>
                  </a:lnTo>
                  <a:cubicBezTo>
                    <a:pt x="1161266" y="533603"/>
                    <a:pt x="1157885" y="541765"/>
                    <a:pt x="1151867" y="547783"/>
                  </a:cubicBezTo>
                  <a:cubicBezTo>
                    <a:pt x="1145849" y="553801"/>
                    <a:pt x="1137687" y="557182"/>
                    <a:pt x="1129176" y="557182"/>
                  </a:cubicBezTo>
                  <a:lnTo>
                    <a:pt x="32090" y="557182"/>
                  </a:lnTo>
                  <a:cubicBezTo>
                    <a:pt x="23579" y="557182"/>
                    <a:pt x="15417" y="553801"/>
                    <a:pt x="9399" y="547783"/>
                  </a:cubicBezTo>
                  <a:cubicBezTo>
                    <a:pt x="3381" y="541765"/>
                    <a:pt x="0" y="533603"/>
                    <a:pt x="0" y="525092"/>
                  </a:cubicBezTo>
                  <a:lnTo>
                    <a:pt x="0" y="32090"/>
                  </a:lnTo>
                  <a:cubicBezTo>
                    <a:pt x="0" y="23579"/>
                    <a:pt x="3381" y="15417"/>
                    <a:pt x="9399" y="9399"/>
                  </a:cubicBezTo>
                  <a:cubicBezTo>
                    <a:pt x="15417" y="3381"/>
                    <a:pt x="23579" y="0"/>
                    <a:pt x="3209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4B403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1161266" cy="576232"/>
            </a:xfrm>
            <a:prstGeom prst="rect">
              <a:avLst/>
            </a:prstGeom>
          </p:spPr>
          <p:txBody>
            <a:bodyPr lIns="49448" tIns="49448" rIns="49448" bIns="49448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78527" y="4933042"/>
            <a:ext cx="4825140" cy="555512"/>
            <a:chOff x="0" y="0"/>
            <a:chExt cx="1161266" cy="13369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61266" cy="133695"/>
            </a:xfrm>
            <a:custGeom>
              <a:avLst/>
              <a:gdLst/>
              <a:ahLst/>
              <a:cxnLst/>
              <a:rect l="l" t="t" r="r" b="b"/>
              <a:pathLst>
                <a:path w="1161266" h="133695">
                  <a:moveTo>
                    <a:pt x="0" y="0"/>
                  </a:moveTo>
                  <a:lnTo>
                    <a:pt x="1161266" y="0"/>
                  </a:lnTo>
                  <a:lnTo>
                    <a:pt x="1161266" y="133695"/>
                  </a:lnTo>
                  <a:lnTo>
                    <a:pt x="0" y="133695"/>
                  </a:lnTo>
                  <a:close/>
                </a:path>
              </a:pathLst>
            </a:custGeom>
            <a:solidFill>
              <a:srgbClr val="4B4035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1161266" cy="152745"/>
            </a:xfrm>
            <a:prstGeom prst="rect">
              <a:avLst/>
            </a:prstGeom>
          </p:spPr>
          <p:txBody>
            <a:bodyPr lIns="49448" tIns="49448" rIns="49448" bIns="49448" rtlCol="0" anchor="ctr"/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Población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23830" y="6420316"/>
            <a:ext cx="5201623" cy="2315130"/>
            <a:chOff x="0" y="0"/>
            <a:chExt cx="1251874" cy="55718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51874" cy="557182"/>
            </a:xfrm>
            <a:custGeom>
              <a:avLst/>
              <a:gdLst/>
              <a:ahLst/>
              <a:cxnLst/>
              <a:rect l="l" t="t" r="r" b="b"/>
              <a:pathLst>
                <a:path w="1251874" h="557182">
                  <a:moveTo>
                    <a:pt x="29767" y="0"/>
                  </a:moveTo>
                  <a:lnTo>
                    <a:pt x="1222107" y="0"/>
                  </a:lnTo>
                  <a:cubicBezTo>
                    <a:pt x="1238547" y="0"/>
                    <a:pt x="1251874" y="13327"/>
                    <a:pt x="1251874" y="29767"/>
                  </a:cubicBezTo>
                  <a:lnTo>
                    <a:pt x="1251874" y="527415"/>
                  </a:lnTo>
                  <a:cubicBezTo>
                    <a:pt x="1251874" y="543855"/>
                    <a:pt x="1238547" y="557182"/>
                    <a:pt x="1222107" y="557182"/>
                  </a:cubicBezTo>
                  <a:lnTo>
                    <a:pt x="29767" y="557182"/>
                  </a:lnTo>
                  <a:cubicBezTo>
                    <a:pt x="13327" y="557182"/>
                    <a:pt x="0" y="543855"/>
                    <a:pt x="0" y="527415"/>
                  </a:cubicBezTo>
                  <a:lnTo>
                    <a:pt x="0" y="29767"/>
                  </a:lnTo>
                  <a:cubicBezTo>
                    <a:pt x="0" y="13327"/>
                    <a:pt x="13327" y="0"/>
                    <a:pt x="297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4B403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1251874" cy="576232"/>
            </a:xfrm>
            <a:prstGeom prst="rect">
              <a:avLst/>
            </a:prstGeom>
          </p:spPr>
          <p:txBody>
            <a:bodyPr lIns="49448" tIns="49448" rIns="49448" bIns="49448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350881" y="3893633"/>
            <a:ext cx="4590189" cy="703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8"/>
              </a:lnSpc>
              <a:spcBef>
                <a:spcPct val="0"/>
              </a:spcBef>
            </a:pPr>
            <a:r>
              <a:rPr lang="en-US" sz="3934" b="1" spc="-78" dirty="0">
                <a:solidFill>
                  <a:srgbClr val="4B4035"/>
                </a:solidFill>
                <a:latin typeface="Montserrat Light Bold"/>
                <a:ea typeface="Montserrat Light Bold"/>
                <a:cs typeface="Montserrat Light Bold"/>
                <a:sym typeface="Montserrat Light Bold"/>
              </a:rPr>
              <a:t>461 MM US$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135117" y="4919027"/>
            <a:ext cx="5190483" cy="555512"/>
            <a:chOff x="0" y="0"/>
            <a:chExt cx="1249193" cy="13369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49193" cy="133695"/>
            </a:xfrm>
            <a:custGeom>
              <a:avLst/>
              <a:gdLst/>
              <a:ahLst/>
              <a:cxnLst/>
              <a:rect l="l" t="t" r="r" b="b"/>
              <a:pathLst>
                <a:path w="1249193" h="133695">
                  <a:moveTo>
                    <a:pt x="0" y="0"/>
                  </a:moveTo>
                  <a:lnTo>
                    <a:pt x="1249193" y="0"/>
                  </a:lnTo>
                  <a:lnTo>
                    <a:pt x="1249193" y="133695"/>
                  </a:lnTo>
                  <a:lnTo>
                    <a:pt x="0" y="133695"/>
                  </a:lnTo>
                  <a:close/>
                </a:path>
              </a:pathLst>
            </a:custGeom>
            <a:solidFill>
              <a:srgbClr val="4B4035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1249193" cy="152745"/>
            </a:xfrm>
            <a:prstGeom prst="rect">
              <a:avLst/>
            </a:prstGeom>
          </p:spPr>
          <p:txBody>
            <a:bodyPr lIns="49448" tIns="49448" rIns="49448" bIns="49448" rtlCol="0" anchor="ctr"/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PIB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978527" y="6420316"/>
            <a:ext cx="4825140" cy="2315130"/>
            <a:chOff x="0" y="0"/>
            <a:chExt cx="6433520" cy="3086840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6433520" cy="3086840"/>
              <a:chOff x="0" y="0"/>
              <a:chExt cx="1161266" cy="557182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161266" cy="557182"/>
              </a:xfrm>
              <a:custGeom>
                <a:avLst/>
                <a:gdLst/>
                <a:ahLst/>
                <a:cxnLst/>
                <a:rect l="l" t="t" r="r" b="b"/>
                <a:pathLst>
                  <a:path w="1161266" h="557182">
                    <a:moveTo>
                      <a:pt x="36078" y="0"/>
                    </a:moveTo>
                    <a:lnTo>
                      <a:pt x="1125189" y="0"/>
                    </a:lnTo>
                    <a:cubicBezTo>
                      <a:pt x="1134757" y="0"/>
                      <a:pt x="1143934" y="3801"/>
                      <a:pt x="1150699" y="10567"/>
                    </a:cubicBezTo>
                    <a:cubicBezTo>
                      <a:pt x="1157465" y="17333"/>
                      <a:pt x="1161266" y="26509"/>
                      <a:pt x="1161266" y="36078"/>
                    </a:cubicBezTo>
                    <a:lnTo>
                      <a:pt x="1161266" y="521105"/>
                    </a:lnTo>
                    <a:cubicBezTo>
                      <a:pt x="1161266" y="530673"/>
                      <a:pt x="1157465" y="539850"/>
                      <a:pt x="1150699" y="546615"/>
                    </a:cubicBezTo>
                    <a:cubicBezTo>
                      <a:pt x="1143934" y="553381"/>
                      <a:pt x="1134757" y="557182"/>
                      <a:pt x="1125189" y="557182"/>
                    </a:cubicBezTo>
                    <a:lnTo>
                      <a:pt x="36078" y="557182"/>
                    </a:lnTo>
                    <a:cubicBezTo>
                      <a:pt x="26509" y="557182"/>
                      <a:pt x="17333" y="553381"/>
                      <a:pt x="10567" y="546615"/>
                    </a:cubicBezTo>
                    <a:cubicBezTo>
                      <a:pt x="3801" y="539850"/>
                      <a:pt x="0" y="530673"/>
                      <a:pt x="0" y="521105"/>
                    </a:cubicBezTo>
                    <a:lnTo>
                      <a:pt x="0" y="36078"/>
                    </a:lnTo>
                    <a:cubicBezTo>
                      <a:pt x="0" y="26509"/>
                      <a:pt x="3801" y="17333"/>
                      <a:pt x="10567" y="10567"/>
                    </a:cubicBezTo>
                    <a:cubicBezTo>
                      <a:pt x="17333" y="3801"/>
                      <a:pt x="26509" y="0"/>
                      <a:pt x="36078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57150" cap="sq">
                <a:solidFill>
                  <a:srgbClr val="4B403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19050"/>
                <a:ext cx="1161266" cy="576232"/>
              </a:xfrm>
              <a:prstGeom prst="rect">
                <a:avLst/>
              </a:prstGeom>
            </p:spPr>
            <p:txBody>
              <a:bodyPr lIns="49448" tIns="49448" rIns="49448" bIns="49448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0" y="1877212"/>
              <a:ext cx="6433520" cy="740683"/>
              <a:chOff x="0" y="0"/>
              <a:chExt cx="1161266" cy="13369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161266" cy="133695"/>
              </a:xfrm>
              <a:custGeom>
                <a:avLst/>
                <a:gdLst/>
                <a:ahLst/>
                <a:cxnLst/>
                <a:rect l="l" t="t" r="r" b="b"/>
                <a:pathLst>
                  <a:path w="1161266" h="133695">
                    <a:moveTo>
                      <a:pt x="0" y="0"/>
                    </a:moveTo>
                    <a:lnTo>
                      <a:pt x="1161266" y="0"/>
                    </a:lnTo>
                    <a:lnTo>
                      <a:pt x="1161266" y="133695"/>
                    </a:lnTo>
                    <a:lnTo>
                      <a:pt x="0" y="133695"/>
                    </a:lnTo>
                    <a:close/>
                  </a:path>
                </a:pathLst>
              </a:custGeom>
              <a:solidFill>
                <a:srgbClr val="4B4035"/>
              </a:solidFill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19050"/>
                <a:ext cx="1161266" cy="152745"/>
              </a:xfrm>
              <a:prstGeom prst="rect">
                <a:avLst/>
              </a:prstGeom>
            </p:spPr>
            <p:txBody>
              <a:bodyPr lIns="49448" tIns="49448" rIns="49448" bIns="49448" rtlCol="0" anchor="ctr"/>
              <a:lstStyle/>
              <a:p>
                <a:pPr algn="ctr">
                  <a:lnSpc>
                    <a:spcPts val="2859"/>
                  </a:lnSpc>
                </a:pPr>
                <a:r>
                  <a:rPr lang="en-US" sz="2199">
                    <a:solidFill>
                      <a:srgbClr val="FFFFFF"/>
                    </a:solidFill>
                    <a:latin typeface="Montserrat Classic"/>
                    <a:ea typeface="Montserrat Classic"/>
                    <a:cs typeface="Montserrat Classic"/>
                    <a:sym typeface="Montserrat Classic"/>
                  </a:rPr>
                  <a:t>PIB per cápita</a:t>
                </a:r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1080133" y="554043"/>
              <a:ext cx="4273255" cy="909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08"/>
                </a:lnSpc>
                <a:spcBef>
                  <a:spcPct val="0"/>
                </a:spcBef>
              </a:pPr>
              <a:r>
                <a:rPr lang="en-US" sz="3934" b="1" spc="-78">
                  <a:solidFill>
                    <a:srgbClr val="4B4035"/>
                  </a:solidFill>
                  <a:latin typeface="Montserrat Light Bold"/>
                  <a:ea typeface="Montserrat Light Bold"/>
                  <a:cs typeface="Montserrat Light Bold"/>
                  <a:sym typeface="Montserrat Light Bold"/>
                </a:rPr>
                <a:t>12.073 US$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111240" y="3514170"/>
            <a:ext cx="5214360" cy="2315130"/>
            <a:chOff x="0" y="0"/>
            <a:chExt cx="1254940" cy="55718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254940" cy="557182"/>
            </a:xfrm>
            <a:custGeom>
              <a:avLst/>
              <a:gdLst/>
              <a:ahLst/>
              <a:cxnLst/>
              <a:rect l="l" t="t" r="r" b="b"/>
              <a:pathLst>
                <a:path w="1254940" h="557182">
                  <a:moveTo>
                    <a:pt x="29695" y="0"/>
                  </a:moveTo>
                  <a:lnTo>
                    <a:pt x="1225245" y="0"/>
                  </a:lnTo>
                  <a:cubicBezTo>
                    <a:pt x="1241645" y="0"/>
                    <a:pt x="1254940" y="13295"/>
                    <a:pt x="1254940" y="29695"/>
                  </a:cubicBezTo>
                  <a:lnTo>
                    <a:pt x="1254940" y="527488"/>
                  </a:lnTo>
                  <a:cubicBezTo>
                    <a:pt x="1254940" y="543888"/>
                    <a:pt x="1241645" y="557182"/>
                    <a:pt x="1225245" y="557182"/>
                  </a:cubicBezTo>
                  <a:lnTo>
                    <a:pt x="29695" y="557182"/>
                  </a:lnTo>
                  <a:cubicBezTo>
                    <a:pt x="13295" y="557182"/>
                    <a:pt x="0" y="543888"/>
                    <a:pt x="0" y="527488"/>
                  </a:cubicBezTo>
                  <a:lnTo>
                    <a:pt x="0" y="29695"/>
                  </a:lnTo>
                  <a:cubicBezTo>
                    <a:pt x="0" y="13295"/>
                    <a:pt x="13295" y="0"/>
                    <a:pt x="296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>
              <a:solidFill>
                <a:srgbClr val="4B4035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19050"/>
              <a:ext cx="1254940" cy="576232"/>
            </a:xfrm>
            <a:prstGeom prst="rect">
              <a:avLst/>
            </a:prstGeom>
          </p:spPr>
          <p:txBody>
            <a:bodyPr lIns="49448" tIns="49448" rIns="49448" bIns="49448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144000" y="7810500"/>
            <a:ext cx="5204026" cy="555512"/>
            <a:chOff x="0" y="0"/>
            <a:chExt cx="1252453" cy="13369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252453" cy="133695"/>
            </a:xfrm>
            <a:custGeom>
              <a:avLst/>
              <a:gdLst/>
              <a:ahLst/>
              <a:cxnLst/>
              <a:rect l="l" t="t" r="r" b="b"/>
              <a:pathLst>
                <a:path w="1252453" h="133695">
                  <a:moveTo>
                    <a:pt x="0" y="0"/>
                  </a:moveTo>
                  <a:lnTo>
                    <a:pt x="1252453" y="0"/>
                  </a:lnTo>
                  <a:lnTo>
                    <a:pt x="1252453" y="133695"/>
                  </a:lnTo>
                  <a:lnTo>
                    <a:pt x="0" y="133695"/>
                  </a:lnTo>
                  <a:close/>
                </a:path>
              </a:pathLst>
            </a:custGeom>
            <a:solidFill>
              <a:srgbClr val="4B4035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19050"/>
              <a:ext cx="1252453" cy="152745"/>
            </a:xfrm>
            <a:prstGeom prst="rect">
              <a:avLst/>
            </a:prstGeom>
          </p:spPr>
          <p:txBody>
            <a:bodyPr lIns="49448" tIns="49448" rIns="49448" bIns="49448" rtlCol="0" anchor="ctr"/>
            <a:lstStyle/>
            <a:p>
              <a:pPr algn="ctr">
                <a:lnSpc>
                  <a:spcPts val="2859"/>
                </a:lnSpc>
              </a:pPr>
              <a:r>
                <a:rPr lang="en-US" sz="2199" dirty="0" err="1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Proyección</a:t>
              </a:r>
              <a:r>
                <a:rPr lang="en-US" sz="2199" dirty="0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 PIB 2025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3690980" y="1702311"/>
            <a:ext cx="10906040" cy="81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8"/>
              </a:lnSpc>
              <a:spcBef>
                <a:spcPct val="0"/>
              </a:spcBef>
            </a:pPr>
            <a:r>
              <a:rPr lang="en-US" sz="4745" spc="37">
                <a:solidFill>
                  <a:srgbClr val="4B4035"/>
                </a:solidFill>
                <a:latin typeface="Archivo Black"/>
                <a:ea typeface="Archivo Black"/>
                <a:cs typeface="Archivo Black"/>
                <a:sym typeface="Archivo Black"/>
              </a:rPr>
              <a:t> FILIPINAS EN CIFRAS 2024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788627" y="3919234"/>
            <a:ext cx="3204942" cy="703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8"/>
              </a:lnSpc>
              <a:spcBef>
                <a:spcPct val="0"/>
              </a:spcBef>
            </a:pPr>
            <a:r>
              <a:rPr lang="en-US" sz="3934" b="1" spc="-78">
                <a:solidFill>
                  <a:srgbClr val="4B4035"/>
                </a:solidFill>
                <a:latin typeface="Montserrat Light Bold"/>
                <a:ea typeface="Montserrat Light Bold"/>
                <a:cs typeface="Montserrat Light Bold"/>
                <a:sym typeface="Montserrat Light Bold"/>
              </a:rPr>
              <a:t>113 millones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187505" y="6806680"/>
            <a:ext cx="3204942" cy="703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08"/>
              </a:lnSpc>
              <a:spcBef>
                <a:spcPct val="0"/>
              </a:spcBef>
            </a:pPr>
            <a:r>
              <a:rPr lang="en-US" sz="3934" b="1" u="none" strike="noStrike" spc="-78" dirty="0">
                <a:solidFill>
                  <a:srgbClr val="4B4035"/>
                </a:solidFill>
                <a:latin typeface="Montserrat Light Bold"/>
                <a:ea typeface="Montserrat Light Bold"/>
                <a:cs typeface="Montserrat Light Bold"/>
                <a:sym typeface="Montserrat Light Bold"/>
              </a:rPr>
              <a:t>5,5%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3" name="Group 3"/>
          <p:cNvGrpSpPr/>
          <p:nvPr/>
        </p:nvGrpSpPr>
        <p:grpSpPr>
          <a:xfrm rot="5400000">
            <a:off x="8599743" y="-4717334"/>
            <a:ext cx="1088513" cy="18288000"/>
            <a:chOff x="0" y="0"/>
            <a:chExt cx="286687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6687" cy="4816592"/>
            </a:xfrm>
            <a:custGeom>
              <a:avLst/>
              <a:gdLst/>
              <a:ahLst/>
              <a:cxnLst/>
              <a:rect l="l" t="t" r="r" b="b"/>
              <a:pathLst>
                <a:path w="286687" h="4816592">
                  <a:moveTo>
                    <a:pt x="0" y="0"/>
                  </a:moveTo>
                  <a:lnTo>
                    <a:pt x="286687" y="0"/>
                  </a:lnTo>
                  <a:lnTo>
                    <a:pt x="286687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86687" cy="4835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8000" cy="3882410"/>
            <a:chOff x="0" y="0"/>
            <a:chExt cx="2833290" cy="60148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33290" cy="601487"/>
            </a:xfrm>
            <a:custGeom>
              <a:avLst/>
              <a:gdLst/>
              <a:ahLst/>
              <a:cxnLst/>
              <a:rect l="l" t="t" r="r" b="b"/>
              <a:pathLst>
                <a:path w="2833290" h="601487">
                  <a:moveTo>
                    <a:pt x="0" y="0"/>
                  </a:moveTo>
                  <a:lnTo>
                    <a:pt x="2833290" y="0"/>
                  </a:lnTo>
                  <a:lnTo>
                    <a:pt x="2833290" y="601487"/>
                  </a:lnTo>
                  <a:lnTo>
                    <a:pt x="0" y="601487"/>
                  </a:lnTo>
                  <a:close/>
                </a:path>
              </a:pathLst>
            </a:custGeom>
            <a:blipFill>
              <a:blip r:embed="rId3"/>
              <a:stretch>
                <a:fillRect t="-59646" b="-193639"/>
              </a:stretch>
            </a:blipFill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208270" y="1374931"/>
            <a:ext cx="9871460" cy="1695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74"/>
              </a:lnSpc>
            </a:pPr>
            <a:r>
              <a:rPr lang="en-US" sz="9981" spc="7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COBERTURA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1801" y="5095875"/>
            <a:ext cx="5508155" cy="3848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Comercio de Bienes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Reglas de Origen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Facilitación de Comercio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Defensa comercial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Medidas Sanitarias y Fitosanitarias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Obstáculos técnicos al Comercio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Inversiones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46341" y="5095875"/>
            <a:ext cx="4549858" cy="341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Laboral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Género y Comercio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Economía Digital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Transparencia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Solución de controversias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Competencia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Compras Públicas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22393" y="5095875"/>
            <a:ext cx="5117013" cy="3848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Comercio de servicios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Servicios Financieros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Propiedad Intelectual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Cooperación técnica y económica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Cadenas Globales y Regionales de Valor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MIPYMEs</a:t>
            </a:r>
          </a:p>
          <a:p>
            <a:pPr marL="539749" lvl="1" indent="-269875" algn="l">
              <a:lnSpc>
                <a:spcPts val="3449"/>
              </a:lnSpc>
              <a:buFont typeface="Arial"/>
              <a:buChar char="•"/>
            </a:pPr>
            <a:r>
              <a:rPr lang="en-US" sz="2499" spc="24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Medioambiente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8599743" y="-3219456"/>
            <a:ext cx="1088513" cy="18288000"/>
            <a:chOff x="0" y="0"/>
            <a:chExt cx="286687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6687" cy="4816592"/>
            </a:xfrm>
            <a:custGeom>
              <a:avLst/>
              <a:gdLst/>
              <a:ahLst/>
              <a:cxnLst/>
              <a:rect l="l" t="t" r="r" b="b"/>
              <a:pathLst>
                <a:path w="286687" h="4816592">
                  <a:moveTo>
                    <a:pt x="0" y="0"/>
                  </a:moveTo>
                  <a:lnTo>
                    <a:pt x="286687" y="0"/>
                  </a:lnTo>
                  <a:lnTo>
                    <a:pt x="286687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41040"/>
                  </a:srgbClr>
                </a:gs>
                <a:gs pos="33333">
                  <a:srgbClr val="B4B4B4">
                    <a:alpha val="47025"/>
                  </a:srgbClr>
                </a:gs>
                <a:gs pos="66667">
                  <a:srgbClr val="EEEEEE">
                    <a:alpha val="40185"/>
                  </a:srgbClr>
                </a:gs>
                <a:gs pos="100000">
                  <a:srgbClr val="FBFBFB">
                    <a:alpha val="1254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86687" cy="4835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6459275"/>
            <a:ext cx="18288000" cy="3827725"/>
          </a:xfrm>
          <a:custGeom>
            <a:avLst/>
            <a:gdLst/>
            <a:ahLst/>
            <a:cxnLst/>
            <a:rect l="l" t="t" r="r" b="b"/>
            <a:pathLst>
              <a:path w="18566372" h="4145360">
                <a:moveTo>
                  <a:pt x="0" y="0"/>
                </a:moveTo>
                <a:lnTo>
                  <a:pt x="18566372" y="0"/>
                </a:lnTo>
                <a:lnTo>
                  <a:pt x="18566372" y="4145361"/>
                </a:lnTo>
                <a:lnTo>
                  <a:pt x="0" y="41453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5008" b="-122553"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7" name="Group 7"/>
          <p:cNvGrpSpPr/>
          <p:nvPr/>
        </p:nvGrpSpPr>
        <p:grpSpPr>
          <a:xfrm>
            <a:off x="1101522" y="2951063"/>
            <a:ext cx="4990897" cy="4135614"/>
            <a:chOff x="0" y="0"/>
            <a:chExt cx="1210207" cy="100281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10207" cy="1002816"/>
            </a:xfrm>
            <a:custGeom>
              <a:avLst/>
              <a:gdLst/>
              <a:ahLst/>
              <a:cxnLst/>
              <a:rect l="l" t="t" r="r" b="b"/>
              <a:pathLst>
                <a:path w="1210207" h="1002816">
                  <a:moveTo>
                    <a:pt x="31024" y="0"/>
                  </a:moveTo>
                  <a:lnTo>
                    <a:pt x="1179183" y="0"/>
                  </a:lnTo>
                  <a:cubicBezTo>
                    <a:pt x="1196317" y="0"/>
                    <a:pt x="1210207" y="13890"/>
                    <a:pt x="1210207" y="31024"/>
                  </a:cubicBezTo>
                  <a:lnTo>
                    <a:pt x="1210207" y="971791"/>
                  </a:lnTo>
                  <a:cubicBezTo>
                    <a:pt x="1210207" y="980020"/>
                    <a:pt x="1206939" y="987911"/>
                    <a:pt x="1201120" y="993729"/>
                  </a:cubicBezTo>
                  <a:cubicBezTo>
                    <a:pt x="1195302" y="999547"/>
                    <a:pt x="1187411" y="1002816"/>
                    <a:pt x="1179183" y="1002816"/>
                  </a:cubicBezTo>
                  <a:lnTo>
                    <a:pt x="31024" y="1002816"/>
                  </a:lnTo>
                  <a:cubicBezTo>
                    <a:pt x="22796" y="1002816"/>
                    <a:pt x="14905" y="999547"/>
                    <a:pt x="9087" y="993729"/>
                  </a:cubicBezTo>
                  <a:cubicBezTo>
                    <a:pt x="3269" y="987911"/>
                    <a:pt x="0" y="980020"/>
                    <a:pt x="0" y="971791"/>
                  </a:cubicBezTo>
                  <a:lnTo>
                    <a:pt x="0" y="31024"/>
                  </a:lnTo>
                  <a:cubicBezTo>
                    <a:pt x="0" y="22796"/>
                    <a:pt x="3269" y="14905"/>
                    <a:pt x="9087" y="9087"/>
                  </a:cubicBezTo>
                  <a:cubicBezTo>
                    <a:pt x="14905" y="3269"/>
                    <a:pt x="22796" y="0"/>
                    <a:pt x="31024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36363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1210207" cy="10218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420783" y="2781222"/>
            <a:ext cx="171382" cy="169841"/>
            <a:chOff x="0" y="0"/>
            <a:chExt cx="320400" cy="3175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0421" cy="329184"/>
            </a:xfrm>
            <a:custGeom>
              <a:avLst/>
              <a:gdLst/>
              <a:ahLst/>
              <a:cxnLst/>
              <a:rect l="l" t="t" r="r" b="b"/>
              <a:pathLst>
                <a:path w="320421" h="329184">
                  <a:moveTo>
                    <a:pt x="320421" y="329184"/>
                  </a:moveTo>
                  <a:lnTo>
                    <a:pt x="0" y="329184"/>
                  </a:lnTo>
                  <a:lnTo>
                    <a:pt x="0" y="158750"/>
                  </a:lnTo>
                  <a:cubicBezTo>
                    <a:pt x="0" y="70866"/>
                    <a:pt x="71501" y="0"/>
                    <a:pt x="160147" y="0"/>
                  </a:cubicBezTo>
                  <a:cubicBezTo>
                    <a:pt x="248793" y="0"/>
                    <a:pt x="320421" y="70866"/>
                    <a:pt x="320421" y="158750"/>
                  </a:cubicBezTo>
                  <a:lnTo>
                    <a:pt x="320421" y="329184"/>
                  </a:lnTo>
                  <a:close/>
                </a:path>
              </a:pathLst>
            </a:custGeom>
            <a:solidFill>
              <a:srgbClr val="040506"/>
            </a:solid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64378" y="2781222"/>
            <a:ext cx="1138053" cy="1220855"/>
            <a:chOff x="0" y="0"/>
            <a:chExt cx="2127600" cy="2282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36648" cy="2334387"/>
            </a:xfrm>
            <a:custGeom>
              <a:avLst/>
              <a:gdLst/>
              <a:ahLst/>
              <a:cxnLst/>
              <a:rect l="l" t="t" r="r" b="b"/>
              <a:pathLst>
                <a:path w="2136648" h="2334387">
                  <a:moveTo>
                    <a:pt x="1983994" y="0"/>
                  </a:moveTo>
                  <a:lnTo>
                    <a:pt x="144145" y="0"/>
                  </a:lnTo>
                  <a:cubicBezTo>
                    <a:pt x="64389" y="0"/>
                    <a:pt x="0" y="64262"/>
                    <a:pt x="0" y="143891"/>
                  </a:cubicBezTo>
                  <a:lnTo>
                    <a:pt x="0" y="2334387"/>
                  </a:lnTo>
                  <a:lnTo>
                    <a:pt x="991997" y="1949577"/>
                  </a:lnTo>
                  <a:lnTo>
                    <a:pt x="1983994" y="2334387"/>
                  </a:lnTo>
                  <a:lnTo>
                    <a:pt x="1983994" y="152400"/>
                  </a:lnTo>
                  <a:cubicBezTo>
                    <a:pt x="1983994" y="67945"/>
                    <a:pt x="2052574" y="0"/>
                    <a:pt x="2136648" y="0"/>
                  </a:cubicBezTo>
                  <a:lnTo>
                    <a:pt x="1983994" y="0"/>
                  </a:lnTo>
                  <a:close/>
                </a:path>
              </a:pathLst>
            </a:custGeom>
            <a:solidFill>
              <a:srgbClr val="2E618B"/>
            </a:solid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46019" y="2951063"/>
            <a:ext cx="4990897" cy="4135614"/>
            <a:chOff x="0" y="0"/>
            <a:chExt cx="1210207" cy="100281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10207" cy="1002816"/>
            </a:xfrm>
            <a:custGeom>
              <a:avLst/>
              <a:gdLst/>
              <a:ahLst/>
              <a:cxnLst/>
              <a:rect l="l" t="t" r="r" b="b"/>
              <a:pathLst>
                <a:path w="1210207" h="1002816">
                  <a:moveTo>
                    <a:pt x="31024" y="0"/>
                  </a:moveTo>
                  <a:lnTo>
                    <a:pt x="1179183" y="0"/>
                  </a:lnTo>
                  <a:cubicBezTo>
                    <a:pt x="1196317" y="0"/>
                    <a:pt x="1210207" y="13890"/>
                    <a:pt x="1210207" y="31024"/>
                  </a:cubicBezTo>
                  <a:lnTo>
                    <a:pt x="1210207" y="971791"/>
                  </a:lnTo>
                  <a:cubicBezTo>
                    <a:pt x="1210207" y="980020"/>
                    <a:pt x="1206939" y="987911"/>
                    <a:pt x="1201120" y="993729"/>
                  </a:cubicBezTo>
                  <a:cubicBezTo>
                    <a:pt x="1195302" y="999547"/>
                    <a:pt x="1187411" y="1002816"/>
                    <a:pt x="1179183" y="1002816"/>
                  </a:cubicBezTo>
                  <a:lnTo>
                    <a:pt x="31024" y="1002816"/>
                  </a:lnTo>
                  <a:cubicBezTo>
                    <a:pt x="22796" y="1002816"/>
                    <a:pt x="14905" y="999547"/>
                    <a:pt x="9087" y="993729"/>
                  </a:cubicBezTo>
                  <a:cubicBezTo>
                    <a:pt x="3269" y="987911"/>
                    <a:pt x="0" y="980020"/>
                    <a:pt x="0" y="971791"/>
                  </a:cubicBezTo>
                  <a:lnTo>
                    <a:pt x="0" y="31024"/>
                  </a:lnTo>
                  <a:cubicBezTo>
                    <a:pt x="0" y="22796"/>
                    <a:pt x="3269" y="14905"/>
                    <a:pt x="9087" y="9087"/>
                  </a:cubicBezTo>
                  <a:cubicBezTo>
                    <a:pt x="14905" y="3269"/>
                    <a:pt x="22796" y="0"/>
                    <a:pt x="31024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36363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1210207" cy="10218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965281" y="2781222"/>
            <a:ext cx="171382" cy="169841"/>
            <a:chOff x="0" y="0"/>
            <a:chExt cx="320400" cy="3175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0421" cy="329184"/>
            </a:xfrm>
            <a:custGeom>
              <a:avLst/>
              <a:gdLst/>
              <a:ahLst/>
              <a:cxnLst/>
              <a:rect l="l" t="t" r="r" b="b"/>
              <a:pathLst>
                <a:path w="320421" h="329184">
                  <a:moveTo>
                    <a:pt x="320421" y="329184"/>
                  </a:moveTo>
                  <a:lnTo>
                    <a:pt x="0" y="329184"/>
                  </a:lnTo>
                  <a:lnTo>
                    <a:pt x="0" y="158750"/>
                  </a:lnTo>
                  <a:cubicBezTo>
                    <a:pt x="0" y="70866"/>
                    <a:pt x="71501" y="0"/>
                    <a:pt x="160147" y="0"/>
                  </a:cubicBezTo>
                  <a:cubicBezTo>
                    <a:pt x="248793" y="0"/>
                    <a:pt x="320421" y="70866"/>
                    <a:pt x="320421" y="158750"/>
                  </a:cubicBezTo>
                  <a:lnTo>
                    <a:pt x="320421" y="329184"/>
                  </a:lnTo>
                  <a:close/>
                </a:path>
              </a:pathLst>
            </a:custGeom>
            <a:solidFill>
              <a:srgbClr val="040506"/>
            </a:solid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908875" y="2781222"/>
            <a:ext cx="1138053" cy="1220855"/>
            <a:chOff x="0" y="0"/>
            <a:chExt cx="2127600" cy="2282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36648" cy="2334387"/>
            </a:xfrm>
            <a:custGeom>
              <a:avLst/>
              <a:gdLst/>
              <a:ahLst/>
              <a:cxnLst/>
              <a:rect l="l" t="t" r="r" b="b"/>
              <a:pathLst>
                <a:path w="2136648" h="2334387">
                  <a:moveTo>
                    <a:pt x="1983994" y="0"/>
                  </a:moveTo>
                  <a:lnTo>
                    <a:pt x="144145" y="0"/>
                  </a:lnTo>
                  <a:cubicBezTo>
                    <a:pt x="64389" y="0"/>
                    <a:pt x="0" y="64262"/>
                    <a:pt x="0" y="143891"/>
                  </a:cubicBezTo>
                  <a:lnTo>
                    <a:pt x="0" y="2334387"/>
                  </a:lnTo>
                  <a:lnTo>
                    <a:pt x="991997" y="1949577"/>
                  </a:lnTo>
                  <a:lnTo>
                    <a:pt x="1983994" y="2334387"/>
                  </a:lnTo>
                  <a:lnTo>
                    <a:pt x="1983994" y="152400"/>
                  </a:lnTo>
                  <a:cubicBezTo>
                    <a:pt x="1983994" y="67945"/>
                    <a:pt x="2052574" y="0"/>
                    <a:pt x="2136648" y="0"/>
                  </a:cubicBezTo>
                  <a:lnTo>
                    <a:pt x="1983994" y="0"/>
                  </a:lnTo>
                  <a:close/>
                </a:path>
              </a:pathLst>
            </a:custGeom>
            <a:solidFill>
              <a:srgbClr val="2E618B"/>
            </a:solid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195581" y="2951063"/>
            <a:ext cx="4990897" cy="4135614"/>
            <a:chOff x="0" y="0"/>
            <a:chExt cx="1210207" cy="100281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10207" cy="1002816"/>
            </a:xfrm>
            <a:custGeom>
              <a:avLst/>
              <a:gdLst/>
              <a:ahLst/>
              <a:cxnLst/>
              <a:rect l="l" t="t" r="r" b="b"/>
              <a:pathLst>
                <a:path w="1210207" h="1002816">
                  <a:moveTo>
                    <a:pt x="31024" y="0"/>
                  </a:moveTo>
                  <a:lnTo>
                    <a:pt x="1179183" y="0"/>
                  </a:lnTo>
                  <a:cubicBezTo>
                    <a:pt x="1196317" y="0"/>
                    <a:pt x="1210207" y="13890"/>
                    <a:pt x="1210207" y="31024"/>
                  </a:cubicBezTo>
                  <a:lnTo>
                    <a:pt x="1210207" y="971791"/>
                  </a:lnTo>
                  <a:cubicBezTo>
                    <a:pt x="1210207" y="980020"/>
                    <a:pt x="1206939" y="987911"/>
                    <a:pt x="1201120" y="993729"/>
                  </a:cubicBezTo>
                  <a:cubicBezTo>
                    <a:pt x="1195302" y="999547"/>
                    <a:pt x="1187411" y="1002816"/>
                    <a:pt x="1179183" y="1002816"/>
                  </a:cubicBezTo>
                  <a:lnTo>
                    <a:pt x="31024" y="1002816"/>
                  </a:lnTo>
                  <a:cubicBezTo>
                    <a:pt x="22796" y="1002816"/>
                    <a:pt x="14905" y="999547"/>
                    <a:pt x="9087" y="993729"/>
                  </a:cubicBezTo>
                  <a:cubicBezTo>
                    <a:pt x="3269" y="987911"/>
                    <a:pt x="0" y="980020"/>
                    <a:pt x="0" y="971791"/>
                  </a:cubicBezTo>
                  <a:lnTo>
                    <a:pt x="0" y="31024"/>
                  </a:lnTo>
                  <a:cubicBezTo>
                    <a:pt x="0" y="22796"/>
                    <a:pt x="3269" y="14905"/>
                    <a:pt x="9087" y="9087"/>
                  </a:cubicBezTo>
                  <a:cubicBezTo>
                    <a:pt x="14905" y="3269"/>
                    <a:pt x="22796" y="0"/>
                    <a:pt x="31024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363636"/>
              </a:solidFill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210207" cy="10218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514843" y="2781222"/>
            <a:ext cx="171382" cy="169841"/>
            <a:chOff x="0" y="0"/>
            <a:chExt cx="320400" cy="3175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20421" cy="329184"/>
            </a:xfrm>
            <a:custGeom>
              <a:avLst/>
              <a:gdLst/>
              <a:ahLst/>
              <a:cxnLst/>
              <a:rect l="l" t="t" r="r" b="b"/>
              <a:pathLst>
                <a:path w="320421" h="329184">
                  <a:moveTo>
                    <a:pt x="320421" y="329184"/>
                  </a:moveTo>
                  <a:lnTo>
                    <a:pt x="0" y="329184"/>
                  </a:lnTo>
                  <a:lnTo>
                    <a:pt x="0" y="158750"/>
                  </a:lnTo>
                  <a:cubicBezTo>
                    <a:pt x="0" y="70866"/>
                    <a:pt x="71501" y="0"/>
                    <a:pt x="160147" y="0"/>
                  </a:cubicBezTo>
                  <a:cubicBezTo>
                    <a:pt x="248793" y="0"/>
                    <a:pt x="320421" y="70866"/>
                    <a:pt x="320421" y="158750"/>
                  </a:cubicBezTo>
                  <a:lnTo>
                    <a:pt x="320421" y="329184"/>
                  </a:lnTo>
                  <a:close/>
                </a:path>
              </a:pathLst>
            </a:custGeom>
            <a:solidFill>
              <a:srgbClr val="040506"/>
            </a:solidFill>
          </p:spPr>
          <p:txBody>
            <a:bodyPr/>
            <a:lstStyle/>
            <a:p>
              <a:endParaRPr lang="es-CL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458438" y="2781222"/>
            <a:ext cx="1138053" cy="1220855"/>
            <a:chOff x="0" y="0"/>
            <a:chExt cx="2127600" cy="22824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36648" cy="2334387"/>
            </a:xfrm>
            <a:custGeom>
              <a:avLst/>
              <a:gdLst/>
              <a:ahLst/>
              <a:cxnLst/>
              <a:rect l="l" t="t" r="r" b="b"/>
              <a:pathLst>
                <a:path w="2136648" h="2334387">
                  <a:moveTo>
                    <a:pt x="1983994" y="0"/>
                  </a:moveTo>
                  <a:lnTo>
                    <a:pt x="144145" y="0"/>
                  </a:lnTo>
                  <a:cubicBezTo>
                    <a:pt x="64389" y="0"/>
                    <a:pt x="0" y="64262"/>
                    <a:pt x="0" y="143891"/>
                  </a:cubicBezTo>
                  <a:lnTo>
                    <a:pt x="0" y="2334387"/>
                  </a:lnTo>
                  <a:lnTo>
                    <a:pt x="991997" y="1949577"/>
                  </a:lnTo>
                  <a:lnTo>
                    <a:pt x="1983994" y="2334387"/>
                  </a:lnTo>
                  <a:lnTo>
                    <a:pt x="1983994" y="152400"/>
                  </a:lnTo>
                  <a:cubicBezTo>
                    <a:pt x="1983994" y="67945"/>
                    <a:pt x="2052574" y="0"/>
                    <a:pt x="2136648" y="0"/>
                  </a:cubicBezTo>
                  <a:lnTo>
                    <a:pt x="1983994" y="0"/>
                  </a:lnTo>
                  <a:close/>
                </a:path>
              </a:pathLst>
            </a:custGeom>
            <a:solidFill>
              <a:srgbClr val="2E618B"/>
            </a:solidFill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91821" y="1252938"/>
            <a:ext cx="16299694" cy="89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91"/>
              </a:lnSpc>
              <a:spcBef>
                <a:spcPct val="0"/>
              </a:spcBef>
            </a:pPr>
            <a:r>
              <a:rPr lang="en-US" sz="5283" spc="184">
                <a:solidFill>
                  <a:srgbClr val="2E618B"/>
                </a:solidFill>
                <a:latin typeface="Archivo Black"/>
                <a:ea typeface="Archivo Black"/>
                <a:cs typeface="Archivo Black"/>
                <a:sym typeface="Archivo Black"/>
              </a:rPr>
              <a:t>PROCESO DE NEGOCIACIÓN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64378" y="4304609"/>
            <a:ext cx="4110211" cy="727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992"/>
              </a:lnSpc>
              <a:spcBef>
                <a:spcPct val="0"/>
              </a:spcBef>
            </a:pPr>
            <a:r>
              <a:rPr lang="en-US" sz="2168" b="1" spc="212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Intercambio de textos y propuestas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033762" y="4152012"/>
            <a:ext cx="3602646" cy="2576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168" b="1" spc="212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 Ronda de Negociación 19 y 20 de mayo (virtual)</a:t>
            </a:r>
          </a:p>
          <a:p>
            <a:pPr algn="l">
              <a:lnSpc>
                <a:spcPts val="2992"/>
              </a:lnSpc>
            </a:pPr>
            <a:endParaRPr lang="en-US" sz="2168" b="1" spc="212">
              <a:solidFill>
                <a:srgbClr val="00000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marL="0" lvl="1" indent="0" algn="l">
              <a:lnSpc>
                <a:spcPts val="2992"/>
              </a:lnSpc>
              <a:spcBef>
                <a:spcPct val="0"/>
              </a:spcBef>
            </a:pPr>
            <a:r>
              <a:rPr lang="en-US" sz="2168" b="1" spc="212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II Ronda de negociación 21 al 25 de julio (en Santiago)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799036" y="4304609"/>
            <a:ext cx="3783988" cy="109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992"/>
              </a:lnSpc>
              <a:spcBef>
                <a:spcPct val="0"/>
              </a:spcBef>
            </a:pPr>
            <a:r>
              <a:rPr lang="en-US" sz="2168" b="1" spc="212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Conclusión de las negociaciones: fines 2025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s-CL"/>
          </a:p>
        </p:txBody>
      </p:sp>
      <p:grpSp>
        <p:nvGrpSpPr>
          <p:cNvPr id="3" name="Group 3"/>
          <p:cNvGrpSpPr/>
          <p:nvPr/>
        </p:nvGrpSpPr>
        <p:grpSpPr>
          <a:xfrm>
            <a:off x="-1828801" y="803081"/>
            <a:ext cx="13972019" cy="2258023"/>
            <a:chOff x="0" y="0"/>
            <a:chExt cx="1559908" cy="2188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59908" cy="218865"/>
            </a:xfrm>
            <a:custGeom>
              <a:avLst/>
              <a:gdLst/>
              <a:ahLst/>
              <a:cxnLst/>
              <a:rect l="l" t="t" r="r" b="b"/>
              <a:pathLst>
                <a:path w="1559908" h="218865">
                  <a:moveTo>
                    <a:pt x="1356708" y="0"/>
                  </a:moveTo>
                  <a:lnTo>
                    <a:pt x="0" y="0"/>
                  </a:lnTo>
                  <a:lnTo>
                    <a:pt x="203200" y="218865"/>
                  </a:lnTo>
                  <a:lnTo>
                    <a:pt x="1559908" y="218865"/>
                  </a:lnTo>
                  <a:lnTo>
                    <a:pt x="1356708" y="0"/>
                  </a:lnTo>
                  <a:close/>
                </a:path>
              </a:pathLst>
            </a:custGeom>
            <a:solidFill>
              <a:srgbClr val="555B2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19050"/>
              <a:ext cx="1356708" cy="237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9144000" y="-54574"/>
            <a:ext cx="9241021" cy="10396149"/>
            <a:chOff x="0" y="0"/>
            <a:chExt cx="5370413" cy="60417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blipFill>
              <a:blip r:embed="rId3"/>
              <a:stretch>
                <a:fillRect t="-30359"/>
              </a:stretch>
            </a:blipFill>
          </p:spPr>
          <p:txBody>
            <a:bodyPr/>
            <a:lstStyle/>
            <a:p>
              <a:endParaRPr lang="es-CL"/>
            </a:p>
          </p:txBody>
        </p:sp>
      </p:grpSp>
      <p:sp>
        <p:nvSpPr>
          <p:cNvPr id="9" name="Freeform 9"/>
          <p:cNvSpPr/>
          <p:nvPr/>
        </p:nvSpPr>
        <p:spPr>
          <a:xfrm rot="2875405">
            <a:off x="5594203" y="4750597"/>
            <a:ext cx="15026802" cy="1591351"/>
          </a:xfrm>
          <a:custGeom>
            <a:avLst/>
            <a:gdLst/>
            <a:ahLst/>
            <a:cxnLst/>
            <a:rect l="l" t="t" r="r" b="b"/>
            <a:pathLst>
              <a:path w="15026802" h="1591351">
                <a:moveTo>
                  <a:pt x="0" y="0"/>
                </a:moveTo>
                <a:lnTo>
                  <a:pt x="15026802" y="0"/>
                </a:lnTo>
                <a:lnTo>
                  <a:pt x="15026802" y="1591351"/>
                </a:lnTo>
                <a:lnTo>
                  <a:pt x="0" y="15913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495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10" name="TextBox 10"/>
          <p:cNvSpPr txBox="1"/>
          <p:nvPr/>
        </p:nvSpPr>
        <p:spPr>
          <a:xfrm>
            <a:off x="224543" y="3588639"/>
            <a:ext cx="12353919" cy="6279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8" lvl="1" indent="-259079" algn="l">
              <a:lnSpc>
                <a:spcPts val="3311"/>
              </a:lnSpc>
              <a:buFont typeface="Arial"/>
              <a:buChar char="•"/>
            </a:pP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Single Undertaking.</a:t>
            </a:r>
          </a:p>
          <a:p>
            <a:pPr algn="l">
              <a:lnSpc>
                <a:spcPts val="3311"/>
              </a:lnSpc>
            </a:pPr>
            <a:endParaRPr lang="en-US" sz="2399" spc="235" dirty="0">
              <a:solidFill>
                <a:srgbClr val="555B2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518158" lvl="1" indent="-259079" algn="l">
              <a:lnSpc>
                <a:spcPts val="3311"/>
              </a:lnSpc>
              <a:buFont typeface="Arial"/>
              <a:buChar char="•"/>
            </a:pP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Liberalización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progresiva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y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reducción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las barreras al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comercio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bienes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servicios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,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inversión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y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cooperación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algn="l">
              <a:lnSpc>
                <a:spcPts val="3311"/>
              </a:lnSpc>
            </a:pPr>
            <a:endParaRPr lang="en-US" sz="2399" spc="235" dirty="0">
              <a:solidFill>
                <a:srgbClr val="555B2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518158" lvl="1" indent="-259079" algn="l">
              <a:lnSpc>
                <a:spcPts val="3311"/>
              </a:lnSpc>
              <a:buFont typeface="Arial"/>
              <a:buChar char="•"/>
            </a:pP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Aprovechamiento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las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sinergias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y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complementariedad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entre ambas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economías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algn="l">
              <a:lnSpc>
                <a:spcPts val="3311"/>
              </a:lnSpc>
            </a:pPr>
            <a:endParaRPr lang="en-US" sz="2399" spc="235" dirty="0">
              <a:solidFill>
                <a:srgbClr val="555B2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518158" lvl="1" indent="-259079" algn="l">
              <a:lnSpc>
                <a:spcPts val="3311"/>
              </a:lnSpc>
              <a:buFont typeface="Arial"/>
              <a:buChar char="•"/>
            </a:pP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Reciprocidad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y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equilibrio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general de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intereses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algn="l">
              <a:lnSpc>
                <a:spcPts val="3311"/>
              </a:lnSpc>
            </a:pPr>
            <a:endParaRPr lang="en-US" sz="2399" spc="235" dirty="0">
              <a:solidFill>
                <a:srgbClr val="555B2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518158" lvl="1" indent="-259079" algn="l">
              <a:lnSpc>
                <a:spcPts val="3311"/>
              </a:lnSpc>
              <a:buFont typeface="Arial"/>
              <a:buChar char="•"/>
            </a:pP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Flexibilidad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algn="l">
              <a:lnSpc>
                <a:spcPts val="3311"/>
              </a:lnSpc>
            </a:pPr>
            <a:endParaRPr lang="en-US" sz="2399" spc="235" dirty="0">
              <a:solidFill>
                <a:srgbClr val="555B2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518158" lvl="1" indent="-259079" algn="l">
              <a:lnSpc>
                <a:spcPts val="3311"/>
              </a:lnSpc>
              <a:buFont typeface="Arial"/>
              <a:buChar char="•"/>
            </a:pP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Fortalecimiento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la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cooperación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en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la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resolución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de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los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retos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económicos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y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estratégicos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2399" spc="235" dirty="0" err="1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compartidos</a:t>
            </a:r>
            <a:r>
              <a:rPr lang="en-US" sz="2399" spc="235" dirty="0">
                <a:solidFill>
                  <a:srgbClr val="555B2C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</a:p>
          <a:p>
            <a:pPr marL="0" lvl="0" indent="0" algn="l">
              <a:lnSpc>
                <a:spcPts val="3311"/>
              </a:lnSpc>
              <a:spcBef>
                <a:spcPct val="0"/>
              </a:spcBef>
            </a:pPr>
            <a:endParaRPr lang="en-US" sz="2399" spc="235" dirty="0">
              <a:solidFill>
                <a:srgbClr val="555B2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24543" y="1094143"/>
            <a:ext cx="10193370" cy="1759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7"/>
              </a:lnSpc>
              <a:spcBef>
                <a:spcPct val="0"/>
              </a:spcBef>
            </a:pPr>
            <a:r>
              <a:rPr lang="en-US" sz="5099" spc="4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PRINCIPIOS DE LA NEGOCIACIÓN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B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063652"/>
            <a:ext cx="18288000" cy="7223348"/>
          </a:xfrm>
          <a:custGeom>
            <a:avLst/>
            <a:gdLst/>
            <a:ahLst/>
            <a:cxnLst/>
            <a:rect l="l" t="t" r="r" b="b"/>
            <a:pathLst>
              <a:path w="18288000" h="7086449">
                <a:moveTo>
                  <a:pt x="0" y="0"/>
                </a:moveTo>
                <a:lnTo>
                  <a:pt x="18288000" y="0"/>
                </a:lnTo>
                <a:lnTo>
                  <a:pt x="18288000" y="7086449"/>
                </a:lnTo>
                <a:lnTo>
                  <a:pt x="0" y="708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089" b="-27957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3" name="TextBox 3"/>
          <p:cNvSpPr txBox="1"/>
          <p:nvPr/>
        </p:nvSpPr>
        <p:spPr>
          <a:xfrm>
            <a:off x="914013" y="1986251"/>
            <a:ext cx="16459975" cy="1587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36"/>
              </a:lnSpc>
            </a:pPr>
            <a:r>
              <a:rPr lang="en-US" sz="9301" spc="130">
                <a:solidFill>
                  <a:srgbClr val="040506"/>
                </a:solidFill>
                <a:latin typeface="Archivo Black"/>
                <a:ea typeface="Archivo Black"/>
                <a:cs typeface="Archivo Black"/>
                <a:sym typeface="Archivo Black"/>
              </a:rPr>
              <a:t>CEPA CHILE - FILIPINAS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45162" y="1559607"/>
            <a:ext cx="10997677" cy="441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1"/>
              </a:lnSpc>
            </a:pPr>
            <a:r>
              <a:rPr lang="en-US" sz="2653" b="1" spc="140">
                <a:solidFill>
                  <a:srgbClr val="231F2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REUNIÓN CUARTO ADJUNTO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838882" y="7437783"/>
            <a:ext cx="5649793" cy="2527896"/>
            <a:chOff x="0" y="0"/>
            <a:chExt cx="1488011" cy="66578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88011" cy="665783"/>
            </a:xfrm>
            <a:custGeom>
              <a:avLst/>
              <a:gdLst/>
              <a:ahLst/>
              <a:cxnLst/>
              <a:rect l="l" t="t" r="r" b="b"/>
              <a:pathLst>
                <a:path w="1488011" h="665783">
                  <a:moveTo>
                    <a:pt x="0" y="0"/>
                  </a:moveTo>
                  <a:lnTo>
                    <a:pt x="1488011" y="0"/>
                  </a:lnTo>
                  <a:lnTo>
                    <a:pt x="1488011" y="665783"/>
                  </a:lnTo>
                  <a:lnTo>
                    <a:pt x="0" y="665783"/>
                  </a:lnTo>
                  <a:close/>
                </a:path>
              </a:pathLst>
            </a:custGeom>
            <a:solidFill>
              <a:srgbClr val="000000">
                <a:alpha val="35686"/>
              </a:srgbClr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488011" cy="675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2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4816164" y="7540182"/>
            <a:ext cx="2443136" cy="2323098"/>
          </a:xfrm>
          <a:custGeom>
            <a:avLst/>
            <a:gdLst/>
            <a:ahLst/>
            <a:cxnLst/>
            <a:rect l="l" t="t" r="r" b="b"/>
            <a:pathLst>
              <a:path w="2443136" h="2323098">
                <a:moveTo>
                  <a:pt x="0" y="0"/>
                </a:moveTo>
                <a:lnTo>
                  <a:pt x="2443136" y="0"/>
                </a:lnTo>
                <a:lnTo>
                  <a:pt x="2443136" y="2323098"/>
                </a:lnTo>
                <a:lnTo>
                  <a:pt x="0" y="232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9" name="TextBox 9"/>
          <p:cNvSpPr txBox="1"/>
          <p:nvPr/>
        </p:nvSpPr>
        <p:spPr>
          <a:xfrm>
            <a:off x="10379324" y="8551707"/>
            <a:ext cx="4240526" cy="1054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 spc="-4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Pablo </a:t>
            </a:r>
            <a:r>
              <a:rPr lang="en-US" sz="2000" spc="-40" dirty="0" err="1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Urria</a:t>
            </a:r>
            <a:r>
              <a:rPr lang="en-US" sz="2000" spc="-4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Hering</a:t>
            </a:r>
          </a:p>
          <a:p>
            <a:pPr algn="r">
              <a:lnSpc>
                <a:spcPts val="2800"/>
              </a:lnSpc>
            </a:pPr>
            <a:r>
              <a:rPr lang="en-US" sz="2000" spc="-4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Jefe </a:t>
            </a:r>
            <a:r>
              <a:rPr lang="en-US" sz="2000" spc="-40" dirty="0" err="1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Negociador</a:t>
            </a:r>
            <a:endParaRPr lang="en-US" sz="2000" spc="-4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algn="r">
              <a:lnSpc>
                <a:spcPts val="2800"/>
              </a:lnSpc>
              <a:spcBef>
                <a:spcPct val="0"/>
              </a:spcBef>
            </a:pPr>
            <a:r>
              <a:rPr lang="en-US" sz="2000" spc="-40" dirty="0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14 de mayo de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325</Words>
  <Application>Microsoft Office PowerPoint</Application>
  <PresentationFormat>Personalizado</PresentationFormat>
  <Paragraphs>78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Montserrat Classic Bold</vt:lpstr>
      <vt:lpstr>Montserrat Classic</vt:lpstr>
      <vt:lpstr>Archivo Black</vt:lpstr>
      <vt:lpstr>Montserrat Light Bold</vt:lpstr>
      <vt:lpstr>Arial</vt:lpstr>
      <vt:lpstr>Montserrat Light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Cuarto Adjunto Filipinas 14.05.2025</dc:title>
  <dc:creator>CLAUDIA CHARLES PACHECO</dc:creator>
  <cp:lastModifiedBy>CLAUDIA CHARLES PACHECO</cp:lastModifiedBy>
  <cp:revision>5</cp:revision>
  <dcterms:created xsi:type="dcterms:W3CDTF">2006-08-16T00:00:00Z</dcterms:created>
  <dcterms:modified xsi:type="dcterms:W3CDTF">2025-05-13T20:15:04Z</dcterms:modified>
  <dc:identifier>DAGnRV5unR8</dc:identifier>
</cp:coreProperties>
</file>