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83" r:id="rId2"/>
    <p:sldId id="300" r:id="rId3"/>
    <p:sldId id="306" r:id="rId4"/>
    <p:sldId id="305" r:id="rId5"/>
    <p:sldId id="28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1D"/>
    <a:srgbClr val="DE0025"/>
    <a:srgbClr val="15ADD1"/>
    <a:srgbClr val="FFCC00"/>
    <a:srgbClr val="094E95"/>
    <a:srgbClr val="FFFFFF"/>
    <a:srgbClr val="222A35"/>
    <a:srgbClr val="4CCDDD"/>
    <a:srgbClr val="EB0028"/>
    <a:srgbClr val="0A6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69481" autoAdjust="0"/>
  </p:normalViewPr>
  <p:slideViewPr>
    <p:cSldViewPr snapToGrid="0" showGuides="1">
      <p:cViewPr varScale="1">
        <p:scale>
          <a:sx n="79" d="100"/>
          <a:sy n="79" d="100"/>
        </p:scale>
        <p:origin x="1776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BD7AA2E-87CE-4634-A501-FF667BD3F18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3D57082A-28B0-4627-A312-3591A9EAF5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8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D084-03EF-46C8-B7FD-8B4785E1D4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endParaRPr lang="es-CL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s-CL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D084-03EF-46C8-B7FD-8B4785E1D4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D084-03EF-46C8-B7FD-8B4785E1D4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2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s-C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L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D084-03EF-46C8-B7FD-8B4785E1D4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0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D084-03EF-46C8-B7FD-8B4785E1D4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0158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304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654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079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424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2293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982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6771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8208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040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6618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0F2A-AF4F-4228-AEF8-AD45F1EA57A2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7EB86-FBEF-4E18-8B64-D4B4D7E98B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9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2AF3D3-2883-534D-A037-ECB661C2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000" cy="68576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70"/>
            <a:ext cx="10500360" cy="689380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2768333-7407-4C3D-94D7-C74FD26B2D58}"/>
              </a:ext>
            </a:extLst>
          </p:cNvPr>
          <p:cNvSpPr/>
          <p:nvPr/>
        </p:nvSpPr>
        <p:spPr>
          <a:xfrm>
            <a:off x="8043333" y="-35808"/>
            <a:ext cx="4148667" cy="6893808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532187" y="1061808"/>
            <a:ext cx="34080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50" b="1" spc="300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Acuerdo </a:t>
            </a:r>
          </a:p>
          <a:p>
            <a:r>
              <a:rPr lang="es-CL" sz="2550" b="1" spc="300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de Libre Comercio</a:t>
            </a:r>
          </a:p>
          <a:p>
            <a:r>
              <a:rPr lang="es-CL" sz="2400" b="1" spc="300" dirty="0">
                <a:solidFill>
                  <a:schemeClr val="bg1"/>
                </a:solidFill>
                <a:latin typeface="Franklin Gothic Demi" panose="020B0703020102020204" pitchFamily="34" charset="0"/>
                <a:ea typeface="Calibri" charset="0"/>
                <a:cs typeface="Calibri" charset="0"/>
              </a:rPr>
              <a:t>Chile – Brasil </a:t>
            </a:r>
            <a:endParaRPr lang="en-US" sz="2550" b="1" spc="30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187" y="4800352"/>
            <a:ext cx="1244023" cy="11857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D959814-5006-4FD2-B5DB-1040AAF63004}"/>
              </a:ext>
            </a:extLst>
          </p:cNvPr>
          <p:cNvSpPr txBox="1"/>
          <p:nvPr/>
        </p:nvSpPr>
        <p:spPr>
          <a:xfrm>
            <a:off x="8472920" y="2811817"/>
            <a:ext cx="3105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FELIPE LOPEANDIA</a:t>
            </a:r>
          </a:p>
          <a:p>
            <a:r>
              <a:rPr lang="es-ES_tradnl" sz="1600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Director de Asuntos Económicos Bilaterales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8532187" y="2525489"/>
            <a:ext cx="32894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00E71303-9748-5C43-A487-A97B18E11F10}"/>
              </a:ext>
            </a:extLst>
          </p:cNvPr>
          <p:cNvSpPr/>
          <p:nvPr/>
        </p:nvSpPr>
        <p:spPr>
          <a:xfrm>
            <a:off x="8472920" y="6264523"/>
            <a:ext cx="1883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i="1" dirty="0">
                <a:solidFill>
                  <a:prstClr val="white"/>
                </a:solidFill>
                <a:latin typeface="+mj-lt"/>
                <a:ea typeface="Calibri Light" charset="0"/>
                <a:cs typeface="Calibri Light" charset="0"/>
              </a:rPr>
              <a:t>Santiago, Octubre 2018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8064" y="0"/>
            <a:ext cx="1487714" cy="8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22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3F2AF3D3-2883-534D-A037-ECB661C2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8564"/>
            <a:ext cx="12191998" cy="6857636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064" y="0"/>
            <a:ext cx="1487714" cy="8926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16B238B9-5F4D-4A6E-8198-D0C9B85A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8064" y="197495"/>
            <a:ext cx="151703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CL" sz="2200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DIRECON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60894" y="240446"/>
            <a:ext cx="772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b="1" spc="3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Chile – Brasil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b="1" spc="3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Acuerdo de Libre Comercio – Reuniones de Cuarto Adjunto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11783" y="376989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86F276-413C-4F7B-B1E5-07F203B7B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2" y="2306455"/>
            <a:ext cx="5743205" cy="404361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www.direcon.gob.cl/wp-content/uploads/2018/08/IMG_5478.jpg">
            <a:extLst>
              <a:ext uri="{FF2B5EF4-FFF2-40B4-BE49-F238E27FC236}">
                <a16:creationId xmlns:a16="http://schemas.microsoft.com/office/drawing/2014/main" id="{33E409F9-82E0-4603-9343-8020C7EA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15" y="2789298"/>
            <a:ext cx="6190426" cy="395302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5141C9C-7B82-4E03-8559-B2FE412F7969}"/>
              </a:ext>
            </a:extLst>
          </p:cNvPr>
          <p:cNvSpPr txBox="1"/>
          <p:nvPr/>
        </p:nvSpPr>
        <p:spPr>
          <a:xfrm>
            <a:off x="260894" y="1578332"/>
            <a:ext cx="29816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n-US" sz="2400" b="1" spc="300" dirty="0">
                <a:solidFill>
                  <a:schemeClr val="bg1"/>
                </a:solidFill>
              </a:rPr>
              <a:t>23 de Julio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EF8B7C-728B-4BDE-B739-9FF1FB36010B}"/>
              </a:ext>
            </a:extLst>
          </p:cNvPr>
          <p:cNvSpPr txBox="1"/>
          <p:nvPr/>
        </p:nvSpPr>
        <p:spPr>
          <a:xfrm>
            <a:off x="8497092" y="2039997"/>
            <a:ext cx="29816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n-US" sz="2400" b="1" spc="300" dirty="0">
                <a:solidFill>
                  <a:schemeClr val="bg1"/>
                </a:solidFill>
              </a:rPr>
              <a:t>14 de Agosto</a:t>
            </a:r>
          </a:p>
        </p:txBody>
      </p:sp>
    </p:spTree>
    <p:extLst>
      <p:ext uri="{BB962C8B-B14F-4D97-AF65-F5344CB8AC3E}">
        <p14:creationId xmlns:p14="http://schemas.microsoft.com/office/powerpoint/2010/main" val="67456969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3F2AF3D3-2883-534D-A037-ECB661C2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000" cy="685763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064" y="0"/>
            <a:ext cx="1487714" cy="8926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16B238B9-5F4D-4A6E-8198-D0C9B85A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8064" y="197495"/>
            <a:ext cx="151703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CL" sz="2200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DIRECON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60894" y="240446"/>
            <a:ext cx="8867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b="1" spc="3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Chile – Brasil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b="1" spc="3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Acuerdo de Libre Comercio – Capítulos en Negociación- I y II Rondas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11783" y="376989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5813" y="2767426"/>
            <a:ext cx="141600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PYMES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15813" y="1225459"/>
            <a:ext cx="298167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Medioambiente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15813" y="4357519"/>
            <a:ext cx="205841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Laboral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15813" y="3843530"/>
            <a:ext cx="237925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Cooperación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15813" y="3281415"/>
            <a:ext cx="338038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Género y comercio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15813" y="1739448"/>
            <a:ext cx="560605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Facilitación del Comercio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15813" y="2253437"/>
            <a:ext cx="338038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Aspectos Regulatorios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315813" y="5899482"/>
            <a:ext cx="362197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Comercio Electrónico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15813" y="5385497"/>
            <a:ext cx="41014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Comercio de Servicios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15813" y="4871508"/>
            <a:ext cx="352610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Telecomunicaciones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8DCE75F-4A94-4BD6-9C9C-93E0649F2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160" y="4636965"/>
            <a:ext cx="7002618" cy="217837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939B34F-35D1-484F-ABA9-50AFC617B2E4}"/>
              </a:ext>
            </a:extLst>
          </p:cNvPr>
          <p:cNvSpPr txBox="1"/>
          <p:nvPr/>
        </p:nvSpPr>
        <p:spPr>
          <a:xfrm>
            <a:off x="6253906" y="3274764"/>
            <a:ext cx="338038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Clr>
                <a:srgbClr val="15ADD1"/>
              </a:buClr>
            </a:pPr>
            <a:endParaRPr lang="en-US" sz="1600" b="1" spc="30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B38731-02C1-40CB-B2C1-8EB2DAE18D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57" y="1065304"/>
            <a:ext cx="7002619" cy="350424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89FB2BE-BDA3-45C0-8E4D-A2A09C1FBAE0}"/>
              </a:ext>
            </a:extLst>
          </p:cNvPr>
          <p:cNvSpPr txBox="1"/>
          <p:nvPr/>
        </p:nvSpPr>
        <p:spPr>
          <a:xfrm>
            <a:off x="8762007" y="4083048"/>
            <a:ext cx="338038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Clr>
                <a:srgbClr val="15ADD1"/>
              </a:buClr>
            </a:pPr>
            <a:r>
              <a:rPr lang="en-US" sz="800" b="1" spc="300" dirty="0">
                <a:solidFill>
                  <a:srgbClr val="AC001D"/>
                </a:solidFill>
              </a:rPr>
              <a:t>I Ronda, Brasilia – 6 al 8 </a:t>
            </a:r>
            <a:r>
              <a:rPr lang="en-US" sz="800" b="1" spc="300" dirty="0" err="1">
                <a:solidFill>
                  <a:srgbClr val="AC001D"/>
                </a:solidFill>
              </a:rPr>
              <a:t>Junio</a:t>
            </a:r>
            <a:endParaRPr lang="en-US" sz="800" b="1" spc="300" dirty="0">
              <a:solidFill>
                <a:srgbClr val="AC001D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00AEC9A-7368-4B9A-B094-9BD02253833C}"/>
              </a:ext>
            </a:extLst>
          </p:cNvPr>
          <p:cNvSpPr txBox="1"/>
          <p:nvPr/>
        </p:nvSpPr>
        <p:spPr>
          <a:xfrm>
            <a:off x="8583019" y="6522377"/>
            <a:ext cx="360898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Clr>
                <a:srgbClr val="15ADD1"/>
              </a:buClr>
            </a:pPr>
            <a:r>
              <a:rPr lang="en-US" sz="800" b="1" spc="300" dirty="0">
                <a:solidFill>
                  <a:srgbClr val="AC001D"/>
                </a:solidFill>
              </a:rPr>
              <a:t>II Ronda, Santiago – 7 al 10 de Agosto</a:t>
            </a:r>
          </a:p>
        </p:txBody>
      </p:sp>
    </p:spTree>
    <p:extLst>
      <p:ext uri="{BB962C8B-B14F-4D97-AF65-F5344CB8AC3E}">
        <p14:creationId xmlns:p14="http://schemas.microsoft.com/office/powerpoint/2010/main" val="4098294254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>
            <a:extLst>
              <a:ext uri="{FF2B5EF4-FFF2-40B4-BE49-F238E27FC236}">
                <a16:creationId xmlns:a16="http://schemas.microsoft.com/office/drawing/2014/main" id="{3F2AF3D3-2883-534D-A037-ECB661C2A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000" cy="685763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bg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064" y="0"/>
            <a:ext cx="1487714" cy="8926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16B238B9-5F4D-4A6E-8198-D0C9B85A7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8064" y="197495"/>
            <a:ext cx="1517036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CL" sz="2200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DIRECON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60894" y="240446"/>
            <a:ext cx="772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b="1" spc="3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Chile – Brasil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b="1" spc="300" dirty="0">
                <a:solidFill>
                  <a:schemeClr val="bg1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III Ronda de Negociación – Capítulos Concluidos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11783" y="376989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65B0A9-5656-405C-8329-04E962358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98" y="1993616"/>
            <a:ext cx="6190958" cy="270279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B8CBFD4-96C1-4D20-B1E0-D51EF35E1D17}"/>
              </a:ext>
            </a:extLst>
          </p:cNvPr>
          <p:cNvSpPr txBox="1"/>
          <p:nvPr/>
        </p:nvSpPr>
        <p:spPr>
          <a:xfrm>
            <a:off x="620612" y="1254824"/>
            <a:ext cx="340274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Política de Competencia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6FE5CA-E914-4A6A-8AFE-83205C39B124}"/>
              </a:ext>
            </a:extLst>
          </p:cNvPr>
          <p:cNvSpPr txBox="1"/>
          <p:nvPr/>
        </p:nvSpPr>
        <p:spPr>
          <a:xfrm>
            <a:off x="620613" y="4708219"/>
            <a:ext cx="298167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n-US" sz="1600" b="1" spc="300" dirty="0" err="1">
                <a:solidFill>
                  <a:schemeClr val="bg1"/>
                </a:solidFill>
              </a:rPr>
              <a:t>Cadenas</a:t>
            </a:r>
            <a:r>
              <a:rPr lang="en-US" sz="1600" b="1" spc="300" dirty="0">
                <a:solidFill>
                  <a:schemeClr val="bg1"/>
                </a:solidFill>
              </a:rPr>
              <a:t> </a:t>
            </a:r>
            <a:r>
              <a:rPr lang="en-US" sz="1600" b="1" spc="300" dirty="0" err="1">
                <a:solidFill>
                  <a:schemeClr val="bg1"/>
                </a:solidFill>
              </a:rPr>
              <a:t>Globales</a:t>
            </a:r>
            <a:r>
              <a:rPr lang="en-US" sz="1600" b="1" spc="300" dirty="0">
                <a:solidFill>
                  <a:schemeClr val="bg1"/>
                </a:solidFill>
              </a:rPr>
              <a:t> y </a:t>
            </a:r>
            <a:r>
              <a:rPr lang="en-US" sz="1600" b="1" spc="300" dirty="0" err="1">
                <a:solidFill>
                  <a:schemeClr val="bg1"/>
                </a:solidFill>
              </a:rPr>
              <a:t>Regionales</a:t>
            </a:r>
            <a:r>
              <a:rPr lang="en-US" sz="1600" b="1" spc="300" dirty="0">
                <a:solidFill>
                  <a:schemeClr val="bg1"/>
                </a:solidFill>
              </a:rPr>
              <a:t> de Valor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B93A9CB-8186-4135-8751-18D27261F137}"/>
              </a:ext>
            </a:extLst>
          </p:cNvPr>
          <p:cNvSpPr txBox="1"/>
          <p:nvPr/>
        </p:nvSpPr>
        <p:spPr>
          <a:xfrm>
            <a:off x="620613" y="4041729"/>
            <a:ext cx="298167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Telecomunicaciones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ED83A4-60E5-4111-889C-1B070F0495A3}"/>
              </a:ext>
            </a:extLst>
          </p:cNvPr>
          <p:cNvSpPr txBox="1"/>
          <p:nvPr/>
        </p:nvSpPr>
        <p:spPr>
          <a:xfrm>
            <a:off x="620612" y="2761773"/>
            <a:ext cx="40885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Buenas Prácticas Regulatorias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34BF84-E3E5-44AA-B387-0004143C357B}"/>
              </a:ext>
            </a:extLst>
          </p:cNvPr>
          <p:cNvSpPr txBox="1"/>
          <p:nvPr/>
        </p:nvSpPr>
        <p:spPr>
          <a:xfrm>
            <a:off x="620613" y="1993616"/>
            <a:ext cx="298167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 err="1">
                <a:solidFill>
                  <a:schemeClr val="bg1"/>
                </a:solidFill>
              </a:rPr>
              <a:t>MPyMES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333EA39-5A97-4F0A-A1A0-EBC7359168C1}"/>
              </a:ext>
            </a:extLst>
          </p:cNvPr>
          <p:cNvSpPr txBox="1"/>
          <p:nvPr/>
        </p:nvSpPr>
        <p:spPr>
          <a:xfrm>
            <a:off x="620613" y="3398375"/>
            <a:ext cx="298167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5ADD1"/>
              </a:buClr>
              <a:buFont typeface="Wingdings" panose="05000000000000000000" pitchFamily="2" charset="2"/>
              <a:buChar char="§"/>
            </a:pPr>
            <a:r>
              <a:rPr lang="es-MX" sz="1600" b="1" spc="300" dirty="0">
                <a:solidFill>
                  <a:schemeClr val="bg1"/>
                </a:solidFill>
              </a:rPr>
              <a:t>Comercio y Género</a:t>
            </a:r>
            <a:endParaRPr lang="en-US" sz="1600" b="1" spc="300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DA095D7-ABA1-4523-AA19-2E976B14B780}"/>
              </a:ext>
            </a:extLst>
          </p:cNvPr>
          <p:cNvSpPr txBox="1"/>
          <p:nvPr/>
        </p:nvSpPr>
        <p:spPr>
          <a:xfrm>
            <a:off x="7899103" y="4892884"/>
            <a:ext cx="360898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buClr>
                <a:srgbClr val="15ADD1"/>
              </a:buClr>
            </a:pPr>
            <a:r>
              <a:rPr lang="en-US" sz="800" b="1" spc="300" dirty="0">
                <a:solidFill>
                  <a:srgbClr val="AC001D"/>
                </a:solidFill>
              </a:rPr>
              <a:t>III Ronda, Brasilia –12 al 14 de </a:t>
            </a:r>
            <a:r>
              <a:rPr lang="en-US" sz="800" b="1" spc="300" dirty="0" err="1">
                <a:solidFill>
                  <a:srgbClr val="AC001D"/>
                </a:solidFill>
              </a:rPr>
              <a:t>Septiembre</a:t>
            </a:r>
            <a:endParaRPr lang="en-US" sz="800" b="1" spc="300" dirty="0">
              <a:solidFill>
                <a:srgbClr val="AC0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8883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"/>
            <a:ext cx="12192000" cy="6857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87" y="4726992"/>
            <a:ext cx="1244023" cy="118571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D959814-5006-4FD2-B5DB-1040AAF63004}"/>
              </a:ext>
            </a:extLst>
          </p:cNvPr>
          <p:cNvSpPr txBox="1"/>
          <p:nvPr/>
        </p:nvSpPr>
        <p:spPr>
          <a:xfrm>
            <a:off x="2686130" y="2905780"/>
            <a:ext cx="73417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spc="3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FELIPE LOPEANDIA</a:t>
            </a:r>
          </a:p>
          <a:p>
            <a:pPr algn="ctr"/>
            <a:r>
              <a:rPr lang="es-ES_tradnl" sz="2200" b="1" spc="3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DIRECTOR ASUNTOS ECONÓMICOS BILATERALES</a:t>
            </a:r>
            <a:endParaRPr lang="es-ES_tradnl" sz="2200" spc="300" dirty="0">
              <a:solidFill>
                <a:prstClr val="white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s-ES" dirty="0">
                <a:solidFill>
                  <a:prstClr val="white"/>
                </a:solidFill>
                <a:latin typeface="Calibri Light" charset="0"/>
                <a:ea typeface="Calibri Light" charset="0"/>
                <a:cs typeface="Calibri Light" charset="0"/>
              </a:rPr>
              <a:t>Dirección General de Relaciones Económicas Internacionales</a:t>
            </a:r>
            <a:endParaRPr lang="es-ES_tradnl" dirty="0">
              <a:solidFill>
                <a:prstClr val="white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8040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145</Words>
  <Application>Microsoft Office PowerPoint</Application>
  <PresentationFormat>Panorámica</PresentationFormat>
  <Paragraphs>44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MS PGothic</vt:lpstr>
      <vt:lpstr>MS PGothic</vt:lpstr>
      <vt:lpstr>Arial</vt:lpstr>
      <vt:lpstr>Calibri</vt:lpstr>
      <vt:lpstr>Calibri Light</vt:lpstr>
      <vt:lpstr>Franklin Gothic Demi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MANUEL PAREDES</dc:creator>
  <cp:lastModifiedBy>ANTONIO ALDUNATE BERRIO</cp:lastModifiedBy>
  <cp:revision>228</cp:revision>
  <cp:lastPrinted>2018-07-24T13:46:11Z</cp:lastPrinted>
  <dcterms:created xsi:type="dcterms:W3CDTF">2018-07-17T13:32:05Z</dcterms:created>
  <dcterms:modified xsi:type="dcterms:W3CDTF">2018-10-25T12:14:50Z</dcterms:modified>
</cp:coreProperties>
</file>